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459" r:id="rId3"/>
    <p:sldId id="465" r:id="rId4"/>
    <p:sldId id="305" r:id="rId5"/>
    <p:sldId id="310" r:id="rId6"/>
    <p:sldId id="335" r:id="rId7"/>
    <p:sldId id="348" r:id="rId8"/>
    <p:sldId id="443" r:id="rId9"/>
    <p:sldId id="461" r:id="rId10"/>
    <p:sldId id="460" r:id="rId11"/>
    <p:sldId id="462" r:id="rId12"/>
    <p:sldId id="441" r:id="rId13"/>
    <p:sldId id="463" r:id="rId14"/>
    <p:sldId id="453" r:id="rId15"/>
    <p:sldId id="314" r:id="rId16"/>
    <p:sldId id="464" r:id="rId17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D83B5-6C5E-4222-8F74-1D0ED0130AFA}" v="16" dt="2025-08-01T05:17:46.768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1" autoAdjust="0"/>
    <p:restoredTop sz="92086" autoAdjust="0"/>
  </p:normalViewPr>
  <p:slideViewPr>
    <p:cSldViewPr snapToGrid="0">
      <p:cViewPr varScale="1">
        <p:scale>
          <a:sx n="71" d="100"/>
          <a:sy n="71" d="100"/>
        </p:scale>
        <p:origin x="66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01B3149C-D4EB-4FD1-BDEB-72BD64BC332D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F5383B8F-B9AB-4B60-84C7-610973D2BA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74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83B8F-B9AB-4B60-84C7-610973D2BA9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876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C17A8-20E9-DBC9-837B-B139E6BAE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A0A78F-E5FA-6822-55A7-1E1EFA1CD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A7CB0C-0428-B846-D478-EFF3EB7AE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A483A-7C9B-C3D4-E520-BE433498E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83B8F-B9AB-4B60-84C7-610973D2BA93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73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5136-73C5-E698-1123-082D77E26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23832-2186-E01A-A438-A13F457D6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79CB3-B46A-A281-19A8-10833C68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5F77-6FE7-4A21-BD42-BF3E90CB8523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88604-7AB2-FF22-EA5A-A68E240D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F6263-2B7C-254C-685F-BB7317E9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C9AF-5E84-4495-8F48-A9D0CBC4C1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86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67722-AF00-957E-61FF-66E701D7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82DA2-EC65-C329-85A0-8B7B6AF17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21A62-EFB3-4CC2-B022-7A93FED6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5F77-6FE7-4A21-BD42-BF3E90CB8523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5FEB-79DB-C36B-5696-03B59B10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1B150-F5AA-B97F-C670-39241593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C9AF-5E84-4495-8F48-A9D0CBC4C1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15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EFBA79-B7EA-A78C-4B7C-77F575CB7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F82A0-4029-193D-4E36-98A3C637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40898-F216-38BB-D068-25D4C7B8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5F77-6FE7-4A21-BD42-BF3E90CB8523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6F83E-5EBB-7D5E-4715-ED866139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93FC6-FABE-6B6C-D2F3-89ACF9AE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C9AF-5E84-4495-8F48-A9D0CBC4C1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226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9728-E719-EA97-F66D-ABC0EBA4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0D547-18D1-8C9A-B978-237184B76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5DB5D-EB72-9BD0-FF58-9A670E5A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5F77-6FE7-4A21-BD42-BF3E90CB8523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F657B-6B37-DF9C-F3BA-A0608F27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211BB-00A8-3C81-DFBA-68CE7D56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C9AF-5E84-4495-8F48-A9D0CBC4C1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27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1A67-0CF6-C211-3307-A5E849780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EFFC6-B7EB-24E3-0605-B8B29ECD5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22468-F935-EC71-F0E2-1015E91D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5F77-6FE7-4A21-BD42-BF3E90CB8523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9B284-DFD1-BFCF-2A69-C46BD5F4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387D5-129C-0DC4-0644-F6AD2650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C9AF-5E84-4495-8F48-A9D0CBC4C1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753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0730-D71A-4AF9-D00C-09005714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C89F-4473-1BDE-35FD-8FED87EE44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52416-CB52-2C45-F7D3-421676DF8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1FAD1-6C0C-D5BE-C7CA-FD64700F6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5F77-6FE7-4A21-BD42-BF3E90CB8523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5BBBA-6E73-DF7F-5802-1CB3EA28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62370-F608-2565-75BA-75A8D2E99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C9AF-5E84-4495-8F48-A9D0CBC4C1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66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60A6-39DB-4536-A6CF-0D8DBE9F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1480-1DE4-6748-A7F2-30E34C7A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5E745-74C8-EAAE-BE8D-04A61FCA7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2CA009-8E6B-9C00-6C20-926128631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10068A-C3A6-E582-CA11-2FC456F50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13985-E676-3CBC-C362-82AA6023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5F77-6FE7-4A21-BD42-BF3E90CB8523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BC0E0E-D16E-11D0-A3AF-AF791500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2FEBE-22E5-41BF-B85A-6A3A4E330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C9AF-5E84-4495-8F48-A9D0CBC4C1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17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E929-FFF2-97AE-48F6-E2759D54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046F8-0EC7-E6B1-46BF-3168F91F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5F77-6FE7-4A21-BD42-BF3E90CB8523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E26C8-9888-C020-7BD3-C2795E1C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7B185-D075-9B2F-0167-0DCE0302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C9AF-5E84-4495-8F48-A9D0CBC4C1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714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49D70-1D1C-3F6F-93EF-F2D35339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5F77-6FE7-4A21-BD42-BF3E90CB8523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137559-A458-E664-FF5C-B156F74B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70891-FAA6-4DB7-2AC5-22801AF7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C9AF-5E84-4495-8F48-A9D0CBC4C1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40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03726-654D-1E35-558D-FF85861A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1BBAD-7AE0-A1C9-51AB-241B93D5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A68A3-047F-8E52-1B37-53F71BF05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19372-1D4D-EDEE-840D-1F9F3E0E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5F77-6FE7-4A21-BD42-BF3E90CB8523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32884-EF3C-4499-EC73-657F9843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BCD82-0F11-FD13-56C3-5775F781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C9AF-5E84-4495-8F48-A9D0CBC4C1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547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CEDF-B10A-4AC1-D625-C17D897E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D87A1-C90C-C340-6CF4-D8AA69DD4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B7B93-780F-AFB0-8BBD-9607829C5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486B8-AA1C-FB85-D5B4-2A672568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55F77-6FE7-4A21-BD42-BF3E90CB8523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AE68B-7B66-5941-623B-C2376B83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DB7D4-02FD-1712-6F57-47C13499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DC9AF-5E84-4495-8F48-A9D0CBC4C1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80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E8046B-9110-F57C-AF77-F8A8CAB2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29572-48BE-5396-533D-D281CE300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2A425-365F-5130-D23F-DCC037F1F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055F77-6FE7-4A21-BD42-BF3E90CB8523}" type="datetimeFigureOut">
              <a:rPr lang="en-AU" smtClean="0"/>
              <a:t>28/07/2025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9B96D-DD3B-F06B-445D-F17FBF5D1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314A6-F03F-08A1-F7BD-8C4214646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8DC9AF-5E84-4495-8F48-A9D0CBC4C19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403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898B95-CD99-26AD-D4A1-4B209E32B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50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A87C7-9720-FEC8-EBA1-F2916D513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paper with a rough surface&#10;&#10;AI-generated content may be incorrect.">
            <a:extLst>
              <a:ext uri="{FF2B5EF4-FFF2-40B4-BE49-F238E27FC236}">
                <a16:creationId xmlns:a16="http://schemas.microsoft.com/office/drawing/2014/main" id="{24053E3A-E608-16C3-688C-56BD70005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6DCDCD-630B-9C56-B483-EAB114A23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594724"/>
              </p:ext>
            </p:extLst>
          </p:nvPr>
        </p:nvGraphicFramePr>
        <p:xfrm>
          <a:off x="2847750" y="1652080"/>
          <a:ext cx="6785850" cy="2804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785850">
                  <a:extLst>
                    <a:ext uri="{9D8B030D-6E8A-4147-A177-3AD203B41FA5}">
                      <a16:colId xmlns:a16="http://schemas.microsoft.com/office/drawing/2014/main" val="2028249570"/>
                    </a:ext>
                  </a:extLst>
                </a:gridCol>
              </a:tblGrid>
              <a:tr h="753025"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800" b="0" dirty="0"/>
                    </a:p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/>
                        <a:t> </a:t>
                      </a:r>
                      <a:r>
                        <a:rPr lang="en-AU" sz="2800" b="1" dirty="0"/>
                        <a:t>C </a:t>
                      </a:r>
                      <a:r>
                        <a:rPr lang="en-AU" sz="2800" b="0" dirty="0"/>
                        <a:t>- CALL on God’s name (v.9a)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 R </a:t>
                      </a:r>
                      <a:r>
                        <a:rPr lang="en-AU" sz="2800" b="0" dirty="0"/>
                        <a:t>- REMEMBER His promises (v.9b)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 A </a:t>
                      </a:r>
                      <a:r>
                        <a:rPr lang="en-AU" sz="2800" b="0" dirty="0"/>
                        <a:t>- ACKNOWLEDGE His goodness (v.10)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 B </a:t>
                      </a:r>
                      <a:r>
                        <a:rPr lang="en-AU" sz="2800" b="0" dirty="0"/>
                        <a:t>- BEG his help (v.11)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AU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2702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E3FB6A4-8720-3924-43CD-58E64DEC94E2}"/>
              </a:ext>
            </a:extLst>
          </p:cNvPr>
          <p:cNvSpPr txBox="1"/>
          <p:nvPr/>
        </p:nvSpPr>
        <p:spPr>
          <a:xfrm>
            <a:off x="4521600" y="618075"/>
            <a:ext cx="3528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black"/>
                </a:solidFill>
                <a:latin typeface="Aptos" panose="02110004020202020204"/>
              </a:rPr>
              <a:t>A Model Prayer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1D3F7-E97E-76C5-54D9-5960D2005F87}"/>
              </a:ext>
            </a:extLst>
          </p:cNvPr>
          <p:cNvSpPr txBox="1"/>
          <p:nvPr/>
        </p:nvSpPr>
        <p:spPr>
          <a:xfrm>
            <a:off x="6593999" y="6239925"/>
            <a:ext cx="543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Adapted from Davis, God’s Rascal, pp. 84-85</a:t>
            </a:r>
          </a:p>
        </p:txBody>
      </p:sp>
    </p:spTree>
    <p:extLst>
      <p:ext uri="{BB962C8B-B14F-4D97-AF65-F5344CB8AC3E}">
        <p14:creationId xmlns:p14="http://schemas.microsoft.com/office/powerpoint/2010/main" val="249801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5FD9CD-E2CC-CE6C-B580-B616765F7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5B6C7E-BFFB-A5B6-22A4-F524D12B6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painting of a person holding a stick&#10;&#10;AI-generated content may be incorrect.">
            <a:extLst>
              <a:ext uri="{FF2B5EF4-FFF2-40B4-BE49-F238E27FC236}">
                <a16:creationId xmlns:a16="http://schemas.microsoft.com/office/drawing/2014/main" id="{C029DED0-4AD4-AE29-71B4-ACB50115BE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81" b="353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83B22E-EBA3-F402-CC22-F39C4F6AAE7D}"/>
              </a:ext>
            </a:extLst>
          </p:cNvPr>
          <p:cNvSpPr txBox="1"/>
          <p:nvPr/>
        </p:nvSpPr>
        <p:spPr>
          <a:xfrm>
            <a:off x="250812" y="287705"/>
            <a:ext cx="55667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800" b="1" dirty="0">
                <a:solidFill>
                  <a:prstClr val="black"/>
                </a:solidFill>
                <a:latin typeface="Aptos" panose="02110004020202020204"/>
              </a:rPr>
              <a:t>3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Respond with faith-inspired wisdom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Genesis 32:13-21</a:t>
            </a:r>
          </a:p>
        </p:txBody>
      </p:sp>
    </p:spTree>
    <p:extLst>
      <p:ext uri="{BB962C8B-B14F-4D97-AF65-F5344CB8AC3E}">
        <p14:creationId xmlns:p14="http://schemas.microsoft.com/office/powerpoint/2010/main" val="219592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300A9-F883-F4F6-54C5-111155E9C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paper with a rough surface&#10;&#10;AI-generated content may be incorrect.">
            <a:extLst>
              <a:ext uri="{FF2B5EF4-FFF2-40B4-BE49-F238E27FC236}">
                <a16:creationId xmlns:a16="http://schemas.microsoft.com/office/drawing/2014/main" id="{720B4B1C-7DB3-E320-2C1F-8E43103C0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58A18D-10AD-29C9-96C5-208DEF92A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84897"/>
              </p:ext>
            </p:extLst>
          </p:nvPr>
        </p:nvGraphicFramePr>
        <p:xfrm>
          <a:off x="893414" y="1110686"/>
          <a:ext cx="10405171" cy="49987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13575">
                  <a:extLst>
                    <a:ext uri="{9D8B030D-6E8A-4147-A177-3AD203B41FA5}">
                      <a16:colId xmlns:a16="http://schemas.microsoft.com/office/drawing/2014/main" val="2028249570"/>
                    </a:ext>
                  </a:extLst>
                </a:gridCol>
                <a:gridCol w="8891596">
                  <a:extLst>
                    <a:ext uri="{9D8B030D-6E8A-4147-A177-3AD203B41FA5}">
                      <a16:colId xmlns:a16="http://schemas.microsoft.com/office/drawing/2014/main" val="622786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200" b="0" dirty="0"/>
                        <a:t>What?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AU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0" dirty="0"/>
                        <a:t>Assembles a substantial gift of over 550 animals, and arranges them  to meet Esau in 3 different waves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270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0" dirty="0"/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3200" b="0" dirty="0"/>
                        <a:t>Why?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0" dirty="0"/>
                    </a:p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/>
                        <a:t>To soften Esau’s anger toward him</a:t>
                      </a:r>
                    </a:p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/>
                        <a:t>To remove the possibility of ambush</a:t>
                      </a:r>
                    </a:p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/>
                        <a:t>To reduce Esau’s military readiness</a:t>
                      </a:r>
                    </a:p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/>
                        <a:t>To slow Esau down</a:t>
                      </a:r>
                    </a:p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/>
                        <a:t>To make Esau easier to detect</a:t>
                      </a:r>
                    </a:p>
                    <a:p>
                      <a:pPr marL="457200" indent="-45720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/>
                        <a:t>To put his servants in Esau’s camp in case of a fight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9457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31429E-93F9-1B06-A7D2-119234AE9E82}"/>
              </a:ext>
            </a:extLst>
          </p:cNvPr>
          <p:cNvSpPr txBox="1"/>
          <p:nvPr/>
        </p:nvSpPr>
        <p:spPr>
          <a:xfrm>
            <a:off x="7232273" y="6300800"/>
            <a:ext cx="495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Adapted from Davis, p.87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BAA37-7E20-72F3-9525-B730435E602F}"/>
              </a:ext>
            </a:extLst>
          </p:cNvPr>
          <p:cNvSpPr txBox="1"/>
          <p:nvPr/>
        </p:nvSpPr>
        <p:spPr>
          <a:xfrm>
            <a:off x="2527339" y="307265"/>
            <a:ext cx="759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Jacob’s Cunning Plan/Gift </a:t>
            </a:r>
            <a:r>
              <a:rPr kumimoji="0" lang="en-AU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(aka Baldrick!)</a:t>
            </a:r>
          </a:p>
        </p:txBody>
      </p:sp>
    </p:spTree>
    <p:extLst>
      <p:ext uri="{BB962C8B-B14F-4D97-AF65-F5344CB8AC3E}">
        <p14:creationId xmlns:p14="http://schemas.microsoft.com/office/powerpoint/2010/main" val="196850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A3564-ADE3-066D-3DFE-2B9A29857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paper with a rough surface&#10;&#10;AI-generated content may be incorrect.">
            <a:extLst>
              <a:ext uri="{FF2B5EF4-FFF2-40B4-BE49-F238E27FC236}">
                <a16:creationId xmlns:a16="http://schemas.microsoft.com/office/drawing/2014/main" id="{EED6C070-EE62-FD39-27D1-4BDB36DCE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AB9717-A047-69BA-9511-3656FB0BC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933798"/>
              </p:ext>
            </p:extLst>
          </p:nvPr>
        </p:nvGraphicFramePr>
        <p:xfrm>
          <a:off x="973200" y="973887"/>
          <a:ext cx="10245600" cy="5257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928093">
                  <a:extLst>
                    <a:ext uri="{9D8B030D-6E8A-4147-A177-3AD203B41FA5}">
                      <a16:colId xmlns:a16="http://schemas.microsoft.com/office/drawing/2014/main" val="2028249570"/>
                    </a:ext>
                  </a:extLst>
                </a:gridCol>
                <a:gridCol w="5317507">
                  <a:extLst>
                    <a:ext uri="{9D8B030D-6E8A-4147-A177-3AD203B41FA5}">
                      <a16:colId xmlns:a16="http://schemas.microsoft.com/office/drawing/2014/main" val="622786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800" b="0" dirty="0"/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800" b="0" dirty="0"/>
                        <a:t>The </a:t>
                      </a:r>
                      <a:r>
                        <a:rPr lang="en-AU" sz="2800" b="1" dirty="0"/>
                        <a:t>blessing</a:t>
                      </a:r>
                      <a:r>
                        <a:rPr lang="en-AU" sz="2800" b="0" dirty="0"/>
                        <a:t> meant Jacob would be lord over Esau, and Esau would be his servant            (Genesis 27:29, 37)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AU" sz="800" b="0" dirty="0"/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AU" sz="2800" b="0" dirty="0"/>
                        <a:t>But Jacob said to Esau, “Your servant Jacob…I am sending this message to my lord…”                (Genesis 32:4-5, 18, 20)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AU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94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0" dirty="0"/>
                        <a:t>The </a:t>
                      </a:r>
                      <a:r>
                        <a:rPr lang="en-AU" sz="2800" b="1" dirty="0"/>
                        <a:t>birthright </a:t>
                      </a:r>
                      <a:r>
                        <a:rPr lang="en-AU" sz="2800" b="0" dirty="0"/>
                        <a:t>meant Jacob would be the leader of the clan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0" dirty="0"/>
                        <a:t>But Jacob’s words to Esau show a willingness to renounce this leadership.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0814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0" dirty="0"/>
                        <a:t>Jacob is willing to sell his blessing and birthright for his skin!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8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1975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1B7172-B66A-2A76-F29C-E6DF1544C4D0}"/>
              </a:ext>
            </a:extLst>
          </p:cNvPr>
          <p:cNvSpPr txBox="1"/>
          <p:nvPr/>
        </p:nvSpPr>
        <p:spPr>
          <a:xfrm>
            <a:off x="2584939" y="163778"/>
            <a:ext cx="816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Jacob Reverting to Old (Esau?) Habits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28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80384-5304-53B5-90ED-237F9DD44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paper with a rough surface&#10;&#10;AI-generated content may be incorrect.">
            <a:extLst>
              <a:ext uri="{FF2B5EF4-FFF2-40B4-BE49-F238E27FC236}">
                <a16:creationId xmlns:a16="http://schemas.microsoft.com/office/drawing/2014/main" id="{7537A761-FB19-A699-F50F-70FBE995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314612-7705-5428-9B33-B20D88BA0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08332"/>
              </p:ext>
            </p:extLst>
          </p:nvPr>
        </p:nvGraphicFramePr>
        <p:xfrm>
          <a:off x="1387200" y="2102760"/>
          <a:ext cx="9520800" cy="3337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520800">
                  <a:extLst>
                    <a:ext uri="{9D8B030D-6E8A-4147-A177-3AD203B41FA5}">
                      <a16:colId xmlns:a16="http://schemas.microsoft.com/office/drawing/2014/main" val="2522953589"/>
                    </a:ext>
                  </a:extLst>
                </a:gridCol>
              </a:tblGrid>
              <a:tr h="1112520">
                <a:tc>
                  <a:txBody>
                    <a:bodyPr/>
                    <a:lstStyle/>
                    <a:p>
                      <a:pPr marL="971550" marR="0" lvl="1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lang="en-AU" sz="1400" b="1" dirty="0"/>
                    </a:p>
                    <a:p>
                      <a:pPr marL="971550" marR="0" lvl="1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AU" sz="3600" b="1" dirty="0">
                          <a:solidFill>
                            <a:schemeClr val="tx1"/>
                          </a:solidFill>
                        </a:rPr>
                        <a:t>Recognise God’s presence and power</a:t>
                      </a:r>
                      <a:endParaRPr lang="en-AU" sz="3200" b="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1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487386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1400" b="1" dirty="0"/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3600" b="1" dirty="0">
                          <a:solidFill>
                            <a:schemeClr val="tx1"/>
                          </a:solidFill>
                        </a:rPr>
                        <a:t>2. Request God’s help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14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521176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1400" b="1" dirty="0"/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3600" b="1" dirty="0">
                          <a:solidFill>
                            <a:schemeClr val="tx1"/>
                          </a:solidFill>
                        </a:rPr>
                        <a:t>3. Respond with faith and wisdom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8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2707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B6BD56-BF5E-4131-1CED-9ADD53F91443}"/>
              </a:ext>
            </a:extLst>
          </p:cNvPr>
          <p:cNvSpPr txBox="1"/>
          <p:nvPr/>
        </p:nvSpPr>
        <p:spPr>
          <a:xfrm>
            <a:off x="3178085" y="778640"/>
            <a:ext cx="544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When faced with fear: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08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529B9-6B1D-921C-0693-A334B8CA6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915814-0932-E4D4-4631-1CE3FDF12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painting of a person holding a stick&#10;&#10;AI-generated content may be incorrect.">
            <a:extLst>
              <a:ext uri="{FF2B5EF4-FFF2-40B4-BE49-F238E27FC236}">
                <a16:creationId xmlns:a16="http://schemas.microsoft.com/office/drawing/2014/main" id="{DD1C8C13-6CF4-3249-D19C-B2CB2FDC2E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81" b="35380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9BC95D-E4F2-7F14-540F-6795E047E5A3}"/>
              </a:ext>
            </a:extLst>
          </p:cNvPr>
          <p:cNvSpPr txBox="1"/>
          <p:nvPr/>
        </p:nvSpPr>
        <p:spPr>
          <a:xfrm>
            <a:off x="514571" y="958640"/>
            <a:ext cx="42518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BIG IDEA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Face fear with prayerful, practical faith</a:t>
            </a:r>
          </a:p>
        </p:txBody>
      </p:sp>
    </p:spTree>
    <p:extLst>
      <p:ext uri="{BB962C8B-B14F-4D97-AF65-F5344CB8AC3E}">
        <p14:creationId xmlns:p14="http://schemas.microsoft.com/office/powerpoint/2010/main" val="131940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B5DF73-37E2-353B-2351-1AB8676B7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05850B-1FB8-DB35-F762-B2A538CDF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painting of a person holding a stick&#10;&#10;AI-generated content may be incorrect.">
            <a:extLst>
              <a:ext uri="{FF2B5EF4-FFF2-40B4-BE49-F238E27FC236}">
                <a16:creationId xmlns:a16="http://schemas.microsoft.com/office/drawing/2014/main" id="{DC3D95CC-24C3-9778-B45D-2E1E7D8A3C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81" b="35380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E71D68-F056-6CB7-2317-B9F4C70EB393}"/>
              </a:ext>
            </a:extLst>
          </p:cNvPr>
          <p:cNvSpPr txBox="1"/>
          <p:nvPr/>
        </p:nvSpPr>
        <p:spPr>
          <a:xfrm>
            <a:off x="259200" y="388800"/>
            <a:ext cx="54518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Facing Our Fears</a:t>
            </a: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32:1-1-21</a:t>
            </a:r>
          </a:p>
        </p:txBody>
      </p:sp>
    </p:spTree>
    <p:extLst>
      <p:ext uri="{BB962C8B-B14F-4D97-AF65-F5344CB8AC3E}">
        <p14:creationId xmlns:p14="http://schemas.microsoft.com/office/powerpoint/2010/main" val="287621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2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AAFDF9F3-47B0-77E7-BBDF-950BFA1F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2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9B4ED-0CA2-B8F9-0C68-0AFEF90DA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paper with a rough surface&#10;&#10;AI-generated content may be incorrect.">
            <a:extLst>
              <a:ext uri="{FF2B5EF4-FFF2-40B4-BE49-F238E27FC236}">
                <a16:creationId xmlns:a16="http://schemas.microsoft.com/office/drawing/2014/main" id="{3F89D668-4C4A-F536-AD08-7C3E8163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0F6FD3-5E70-CF7D-92EB-EDD25FEB8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22097"/>
              </p:ext>
            </p:extLst>
          </p:nvPr>
        </p:nvGraphicFramePr>
        <p:xfrm>
          <a:off x="828674" y="1363900"/>
          <a:ext cx="10601325" cy="4541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47976">
                  <a:extLst>
                    <a:ext uri="{9D8B030D-6E8A-4147-A177-3AD203B41FA5}">
                      <a16:colId xmlns:a16="http://schemas.microsoft.com/office/drawing/2014/main" val="2028249570"/>
                    </a:ext>
                  </a:extLst>
                </a:gridCol>
                <a:gridCol w="4010025">
                  <a:extLst>
                    <a:ext uri="{9D8B030D-6E8A-4147-A177-3AD203B41FA5}">
                      <a16:colId xmlns:a16="http://schemas.microsoft.com/office/drawing/2014/main" val="1827949991"/>
                    </a:ext>
                  </a:extLst>
                </a:gridCol>
                <a:gridCol w="3743324">
                  <a:extLst>
                    <a:ext uri="{9D8B030D-6E8A-4147-A177-3AD203B41FA5}">
                      <a16:colId xmlns:a16="http://schemas.microsoft.com/office/drawing/2014/main" val="454441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AU" sz="3200" b="1" dirty="0"/>
                        <a:t>Behaviourally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3200" b="1" dirty="0"/>
                        <a:t>Physically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3200" b="1" dirty="0"/>
                        <a:t>Emotionally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270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800" b="1" dirty="0"/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Fight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Flight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Freeze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Fawn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Panic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Denial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800" b="0" dirty="0"/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Increased heart rate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Rapid breathing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Sweating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Trembling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Dry Mouth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Nausea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800" b="0" dirty="0"/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Anxiety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Helplessness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Anger/Irritability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Shame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Overwhelmed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9457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8EC79E0-182F-04DB-7B14-735DE712DA20}"/>
              </a:ext>
            </a:extLst>
          </p:cNvPr>
          <p:cNvSpPr txBox="1"/>
          <p:nvPr/>
        </p:nvSpPr>
        <p:spPr>
          <a:xfrm>
            <a:off x="2447925" y="35878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black"/>
                </a:solidFill>
                <a:latin typeface="Aptos" panose="02110004020202020204"/>
              </a:rPr>
              <a:t>How We Commonly Respond to Fear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39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ainting of a person holding a stick&#10;&#10;AI-generated content may be incorrect.">
            <a:extLst>
              <a:ext uri="{FF2B5EF4-FFF2-40B4-BE49-F238E27FC236}">
                <a16:creationId xmlns:a16="http://schemas.microsoft.com/office/drawing/2014/main" id="{769BE31D-9DB9-45A5-0D70-4592334633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81" b="35380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C57CDA-D74D-6F17-FDDB-A7293D3689DA}"/>
              </a:ext>
            </a:extLst>
          </p:cNvPr>
          <p:cNvSpPr txBox="1"/>
          <p:nvPr/>
        </p:nvSpPr>
        <p:spPr>
          <a:xfrm>
            <a:off x="259200" y="388800"/>
            <a:ext cx="54518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/>
              <a:t>Facing Our Fears</a:t>
            </a:r>
            <a:r>
              <a:rPr lang="en-AU" sz="4400" dirty="0"/>
              <a:t> 32:1-1-21</a:t>
            </a:r>
          </a:p>
        </p:txBody>
      </p:sp>
    </p:spTree>
    <p:extLst>
      <p:ext uri="{BB962C8B-B14F-4D97-AF65-F5344CB8AC3E}">
        <p14:creationId xmlns:p14="http://schemas.microsoft.com/office/powerpoint/2010/main" val="291150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paper with a rough surface&#10;&#10;AI-generated content may be incorrect.">
            <a:extLst>
              <a:ext uri="{FF2B5EF4-FFF2-40B4-BE49-F238E27FC236}">
                <a16:creationId xmlns:a16="http://schemas.microsoft.com/office/drawing/2014/main" id="{582B86B6-C281-4625-CDF5-E62CB518D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A3A6E0-5D86-C64A-B621-A9C053D04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736932"/>
              </p:ext>
            </p:extLst>
          </p:nvPr>
        </p:nvGraphicFramePr>
        <p:xfrm>
          <a:off x="2079897" y="1363900"/>
          <a:ext cx="8215621" cy="466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16903">
                  <a:extLst>
                    <a:ext uri="{9D8B030D-6E8A-4147-A177-3AD203B41FA5}">
                      <a16:colId xmlns:a16="http://schemas.microsoft.com/office/drawing/2014/main" val="2028249570"/>
                    </a:ext>
                  </a:extLst>
                </a:gridCol>
                <a:gridCol w="1698718">
                  <a:extLst>
                    <a:ext uri="{9D8B030D-6E8A-4147-A177-3AD203B41FA5}">
                      <a16:colId xmlns:a16="http://schemas.microsoft.com/office/drawing/2014/main" val="1827949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AU" sz="800" b="1" dirty="0"/>
                    </a:p>
                    <a:p>
                      <a:pPr marL="514350" indent="-51435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UcPeriod"/>
                      </a:pPr>
                      <a:r>
                        <a:rPr lang="en-AU" sz="2800" b="1" dirty="0"/>
                        <a:t>Jacob sees angels 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A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0" dirty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 b="0" dirty="0"/>
                        <a:t>32:1-2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270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1" dirty="0"/>
                    </a:p>
                    <a:p>
                      <a:pPr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 b="1" dirty="0"/>
                        <a:t>B. Jacob sends messengers to Esau - problem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0" dirty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 b="0" dirty="0"/>
                        <a:t>32:3-8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945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1" dirty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 b="1" dirty="0"/>
                        <a:t>         C. Jacob prays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0" dirty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 b="0" dirty="0"/>
                        <a:t>32:9-12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630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1" dirty="0"/>
                    </a:p>
                    <a:p>
                      <a:pPr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 b="1" dirty="0"/>
                        <a:t>B’ Jacob sends servants to Esau         - solution?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0" dirty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 b="0" dirty="0"/>
                        <a:t>32:13-21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819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1" dirty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 b="1" dirty="0"/>
                        <a:t>A’ Jacob wrestles with God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b="0" dirty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800" b="0" dirty="0"/>
                        <a:t>32:22-31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66016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7536D2F-8D6C-D24A-9F23-BED6CB63EB43}"/>
              </a:ext>
            </a:extLst>
          </p:cNvPr>
          <p:cNvSpPr txBox="1"/>
          <p:nvPr/>
        </p:nvSpPr>
        <p:spPr>
          <a:xfrm>
            <a:off x="4910400" y="423445"/>
            <a:ext cx="27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black"/>
                </a:solidFill>
                <a:latin typeface="Aptos" panose="02110004020202020204"/>
              </a:rPr>
              <a:t>Genesis 32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20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EC2C4-6968-C2BB-C8E7-C40CB5D61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ainting of a person holding a stick&#10;&#10;AI-generated content may be incorrect.">
            <a:extLst>
              <a:ext uri="{FF2B5EF4-FFF2-40B4-BE49-F238E27FC236}">
                <a16:creationId xmlns:a16="http://schemas.microsoft.com/office/drawing/2014/main" id="{E871F721-C972-FC29-290D-17F6D9A84C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375" b="35375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DFE986-11A2-CAE4-722D-8BB4CD7D16F2}"/>
              </a:ext>
            </a:extLst>
          </p:cNvPr>
          <p:cNvSpPr txBox="1"/>
          <p:nvPr/>
        </p:nvSpPr>
        <p:spPr>
          <a:xfrm>
            <a:off x="2068458" y="1404000"/>
            <a:ext cx="8796342" cy="246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Three ways to face our fears each day</a:t>
            </a:r>
            <a:endParaRPr kumimoji="0" lang="en-US" sz="6000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1467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6F58E6-D6DE-AA24-1E39-EF59F3123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893FEC6-257D-F0C2-4477-9243786BF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painting of a person holding a stick&#10;&#10;AI-generated content may be incorrect.">
            <a:extLst>
              <a:ext uri="{FF2B5EF4-FFF2-40B4-BE49-F238E27FC236}">
                <a16:creationId xmlns:a16="http://schemas.microsoft.com/office/drawing/2014/main" id="{6DCE1E10-1D1F-E087-189E-1C97C17EAA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81" b="353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09EEAC-DBEA-0181-8F9A-A83B1F3D046A}"/>
              </a:ext>
            </a:extLst>
          </p:cNvPr>
          <p:cNvSpPr txBox="1"/>
          <p:nvPr/>
        </p:nvSpPr>
        <p:spPr>
          <a:xfrm>
            <a:off x="250812" y="532505"/>
            <a:ext cx="48512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</a:t>
            </a:r>
            <a:r>
              <a:rPr lang="en-AU" sz="4800" b="1" dirty="0">
                <a:solidFill>
                  <a:prstClr val="black"/>
                </a:solidFill>
                <a:latin typeface="Aptos" panose="02110004020202020204"/>
              </a:rPr>
              <a:t>Recognise God’s presence and power</a:t>
            </a: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Genesis 32:1-2</a:t>
            </a:r>
          </a:p>
        </p:txBody>
      </p:sp>
    </p:spTree>
    <p:extLst>
      <p:ext uri="{BB962C8B-B14F-4D97-AF65-F5344CB8AC3E}">
        <p14:creationId xmlns:p14="http://schemas.microsoft.com/office/powerpoint/2010/main" val="3893363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B1D0D-1A75-32C2-7E42-C43AA5762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paper with a rough surface&#10;&#10;AI-generated content may be incorrect.">
            <a:extLst>
              <a:ext uri="{FF2B5EF4-FFF2-40B4-BE49-F238E27FC236}">
                <a16:creationId xmlns:a16="http://schemas.microsoft.com/office/drawing/2014/main" id="{65898AF6-9EC7-76A3-B7F9-4576D773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905631-2002-B394-4935-9DCD6BECB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69519"/>
              </p:ext>
            </p:extLst>
          </p:nvPr>
        </p:nvGraphicFramePr>
        <p:xfrm>
          <a:off x="1610701" y="1436080"/>
          <a:ext cx="9276374" cy="454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276374">
                  <a:extLst>
                    <a:ext uri="{9D8B030D-6E8A-4147-A177-3AD203B41FA5}">
                      <a16:colId xmlns:a16="http://schemas.microsoft.com/office/drawing/2014/main" val="2028249570"/>
                    </a:ext>
                  </a:extLst>
                </a:gridCol>
              </a:tblGrid>
              <a:tr h="753025">
                <a:tc>
                  <a:txBody>
                    <a:bodyPr/>
                    <a:lstStyle/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AU" sz="800" b="0" dirty="0"/>
                    </a:p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0" dirty="0"/>
                        <a:t> </a:t>
                      </a:r>
                      <a:r>
                        <a:rPr lang="en-AU" sz="2800" b="1" dirty="0"/>
                        <a:t>Created beings (Colossians 1:16)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 Greater than humans in power (Hebrews 2:7)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 Can appear as humans (Hebrews 13:2)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 Involved in spiritual battles (Daniel 10:12-13)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 Serve God and do his will (Psalm 103:20, Luke 1:26-28)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 Minister to believers (Hebrews 1:14)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2800" b="1" dirty="0"/>
                        <a:t> They rejoice when sinners repent (Luke 15:10)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AU" sz="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2702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9E6AFA1-346A-8708-4430-3AD449C9E795}"/>
              </a:ext>
            </a:extLst>
          </p:cNvPr>
          <p:cNvSpPr txBox="1"/>
          <p:nvPr/>
        </p:nvSpPr>
        <p:spPr>
          <a:xfrm>
            <a:off x="5197197" y="394875"/>
            <a:ext cx="2254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black"/>
                </a:solidFill>
                <a:latin typeface="Aptos" panose="02110004020202020204"/>
              </a:rPr>
              <a:t>Angels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657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04895F-4855-F16D-C31C-1C4EC7689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FB6792-5201-D715-4316-7A6667E1D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painting of a person holding a stick&#10;&#10;AI-generated content may be incorrect.">
            <a:extLst>
              <a:ext uri="{FF2B5EF4-FFF2-40B4-BE49-F238E27FC236}">
                <a16:creationId xmlns:a16="http://schemas.microsoft.com/office/drawing/2014/main" id="{434ADDEF-D4FD-777E-6413-8CFE5F5709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81" b="353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DAD93A-2856-BB8E-50D4-E07B28519F1C}"/>
              </a:ext>
            </a:extLst>
          </p:cNvPr>
          <p:cNvSpPr txBox="1"/>
          <p:nvPr/>
        </p:nvSpPr>
        <p:spPr>
          <a:xfrm>
            <a:off x="250812" y="287705"/>
            <a:ext cx="55667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800" b="1" dirty="0">
                <a:solidFill>
                  <a:prstClr val="black"/>
                </a:solidFill>
                <a:latin typeface="Aptos" panose="02110004020202020204"/>
              </a:rPr>
              <a:t>2</a:t>
            </a: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Request God’s help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Genesis 32:3-12</a:t>
            </a:r>
          </a:p>
        </p:txBody>
      </p:sp>
    </p:spTree>
    <p:extLst>
      <p:ext uri="{BB962C8B-B14F-4D97-AF65-F5344CB8AC3E}">
        <p14:creationId xmlns:p14="http://schemas.microsoft.com/office/powerpoint/2010/main" val="708259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34665</TotalTime>
  <Words>444</Words>
  <Application>Microsoft Office PowerPoint</Application>
  <PresentationFormat>Widescreen</PresentationFormat>
  <Paragraphs>106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 burgess</dc:creator>
  <cp:lastModifiedBy>greg b</cp:lastModifiedBy>
  <cp:revision>26</cp:revision>
  <dcterms:created xsi:type="dcterms:W3CDTF">2025-04-29T08:17:59Z</dcterms:created>
  <dcterms:modified xsi:type="dcterms:W3CDTF">2025-08-02T05:02:16Z</dcterms:modified>
</cp:coreProperties>
</file>