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3" r:id="rId2"/>
    <p:sldId id="389" r:id="rId3"/>
    <p:sldId id="375" r:id="rId4"/>
    <p:sldId id="310" r:id="rId5"/>
    <p:sldId id="383" r:id="rId6"/>
    <p:sldId id="335" r:id="rId7"/>
    <p:sldId id="376" r:id="rId8"/>
    <p:sldId id="381" r:id="rId9"/>
    <p:sldId id="377" r:id="rId10"/>
    <p:sldId id="357" r:id="rId11"/>
    <p:sldId id="339" r:id="rId12"/>
    <p:sldId id="378" r:id="rId13"/>
    <p:sldId id="386" r:id="rId14"/>
    <p:sldId id="379" r:id="rId15"/>
    <p:sldId id="385" r:id="rId16"/>
    <p:sldId id="384" r:id="rId17"/>
    <p:sldId id="388" r:id="rId18"/>
    <p:sldId id="314" r:id="rId19"/>
    <p:sldId id="380" r:id="rId20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2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3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01B3149C-D4EB-4FD1-BDEB-72BD64BC332D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F5383B8F-B9AB-4B60-84C7-610973D2BA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574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5136-73C5-E698-1123-082D77E26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23832-2186-E01A-A438-A13F457D6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79CB3-B46A-A281-19A8-10833C68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88604-7AB2-FF22-EA5A-A68E240D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F6263-2B7C-254C-685F-BB7317E9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8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7722-AF00-957E-61FF-66E701D76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82DA2-EC65-C329-85A0-8B7B6AF17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1A62-EFB3-4CC2-B022-7A93FED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5FEB-79DB-C36B-5696-03B59B10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1B150-F5AA-B97F-C670-39241593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5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FBA79-B7EA-A78C-4B7C-77F575CB7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F82A0-4029-193D-4E36-98A3C6370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0898-F216-38BB-D068-25D4C7B8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6F83E-5EBB-7D5E-4715-ED866139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93FC6-FABE-6B6C-D2F3-89ACF9AE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26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9728-E719-EA97-F66D-ABC0EBA4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D547-18D1-8C9A-B978-237184B76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DB5D-EB72-9BD0-FF58-9A670E5A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57B-6B37-DF9C-F3BA-A0608F27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211BB-00A8-3C81-DFBA-68CE7D56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727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1A67-0CF6-C211-3307-A5E84978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EFFC6-B7EB-24E3-0605-B8B29ECD5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22468-F935-EC71-F0E2-1015E91D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9B284-DFD1-BFCF-2A69-C46BD5F4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387D5-129C-0DC4-0644-F6AD2650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753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70730-D71A-4AF9-D00C-09005714B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C89F-4473-1BDE-35FD-8FED87EE4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52416-CB52-2C45-F7D3-421676DF8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1FAD1-6C0C-D5BE-C7CA-FD64700F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5BBBA-6E73-DF7F-5802-1CB3EA28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62370-F608-2565-75BA-75A8D2E9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66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60A6-39DB-4536-A6CF-0D8DBE9F7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1480-1DE4-6748-A7F2-30E34C7A8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5E745-74C8-EAAE-BE8D-04A61FCA7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CA009-8E6B-9C00-6C20-926128631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10068A-C3A6-E582-CA11-2FC456F50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513985-E676-3CBC-C362-82AA6023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C0E0E-D16E-11D0-A3AF-AF791500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2FEBE-22E5-41BF-B85A-6A3A4E33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017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E929-FFF2-97AE-48F6-E2759D54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046F8-0EC7-E6B1-46BF-3168F91F6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E26C8-9888-C020-7BD3-C2795E1C4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7B185-D075-9B2F-0167-0DCE0302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1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49D70-1D1C-3F6F-93EF-F2D35339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37559-A458-E664-FF5C-B156F74B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70891-FAA6-4DB7-2AC5-22801AF7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40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3726-654D-1E35-558D-FF85861A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1BBAD-7AE0-A1C9-51AB-241B93D58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A68A3-047F-8E52-1B37-53F71BF05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19372-1D4D-EDEE-840D-1F9F3E0E7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32884-EF3C-4499-EC73-657F9843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BCD82-0F11-FD13-56C3-5775F781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47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CEDF-B10A-4AC1-D625-C17D897E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D87A1-C90C-C340-6CF4-D8AA69DD4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B7B93-780F-AFB0-8BBD-9607829C5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486B8-AA1C-FB85-D5B4-2A672568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AE68B-7B66-5941-623B-C2376B83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DB7D4-02FD-1712-6F57-47C13499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8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8046B-9110-F57C-AF77-F8A8CAB2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9572-48BE-5396-533D-D281CE300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A425-365F-5130-D23F-DCC037F1F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055F77-6FE7-4A21-BD42-BF3E90CB8523}" type="datetimeFigureOut">
              <a:rPr lang="en-AU" smtClean="0"/>
              <a:t>7/06/2025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9B96D-DD3B-F06B-445D-F17FBF5D1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314A6-F03F-08A1-F7BD-8C4214646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03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696509-B147-5792-3A33-E185AB643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01" b="145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3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955E-9010-A169-4484-98E7B85C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2241F185-84AF-D492-76F7-B2FCAB0A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AF8D3D-330A-A3B7-1DF4-009D31283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059580"/>
              </p:ext>
            </p:extLst>
          </p:nvPr>
        </p:nvGraphicFramePr>
        <p:xfrm>
          <a:off x="180976" y="544328"/>
          <a:ext cx="11868150" cy="48204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10218">
                  <a:extLst>
                    <a:ext uri="{9D8B030D-6E8A-4147-A177-3AD203B41FA5}">
                      <a16:colId xmlns:a16="http://schemas.microsoft.com/office/drawing/2014/main" val="1650653928"/>
                    </a:ext>
                  </a:extLst>
                </a:gridCol>
                <a:gridCol w="3349477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  <a:gridCol w="3378771">
                  <a:extLst>
                    <a:ext uri="{9D8B030D-6E8A-4147-A177-3AD203B41FA5}">
                      <a16:colId xmlns:a16="http://schemas.microsoft.com/office/drawing/2014/main" val="345379232"/>
                    </a:ext>
                  </a:extLst>
                </a:gridCol>
                <a:gridCol w="3329684">
                  <a:extLst>
                    <a:ext uri="{9D8B030D-6E8A-4147-A177-3AD203B41FA5}">
                      <a16:colId xmlns:a16="http://schemas.microsoft.com/office/drawing/2014/main" val="2570182417"/>
                    </a:ext>
                  </a:extLst>
                </a:gridCol>
              </a:tblGrid>
              <a:tr h="751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dirty="0">
                          <a:solidFill>
                            <a:schemeClr val="bg1"/>
                          </a:solidFill>
                        </a:rPr>
                        <a:t>Promise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dirty="0">
                          <a:solidFill>
                            <a:schemeClr val="bg1"/>
                          </a:solidFill>
                        </a:rPr>
                        <a:t>To Abram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dirty="0">
                          <a:solidFill>
                            <a:schemeClr val="bg1"/>
                          </a:solidFill>
                        </a:rPr>
                        <a:t>To Isaac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dirty="0">
                          <a:solidFill>
                            <a:schemeClr val="bg1"/>
                          </a:solidFill>
                        </a:rPr>
                        <a:t>To Jacob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571977"/>
                  </a:ext>
                </a:extLst>
              </a:tr>
              <a:tr h="766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dirty="0">
                          <a:solidFill>
                            <a:schemeClr val="tx1"/>
                          </a:solidFill>
                        </a:rPr>
                        <a:t>Presence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I will be with you  (15:1)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I will be with you  (26:3)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I will be with you  (28:15)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  <a:tr h="734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dirty="0">
                          <a:solidFill>
                            <a:schemeClr val="tx1"/>
                          </a:solidFill>
                        </a:rPr>
                        <a:t>Place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The land (13:15)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these lands (26:3-4)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The land (28:13b)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217820"/>
                  </a:ext>
                </a:extLst>
              </a:tr>
              <a:tr h="800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dirty="0">
                          <a:solidFill>
                            <a:schemeClr val="tx1"/>
                          </a:solidFill>
                        </a:rPr>
                        <a:t>People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Many descendants (12:2)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Many descendants (26:4)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Many descendants (28:14a)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039734"/>
                  </a:ext>
                </a:extLst>
              </a:tr>
              <a:tr h="1129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dirty="0">
                          <a:solidFill>
                            <a:schemeClr val="tx1"/>
                          </a:solidFill>
                        </a:rPr>
                        <a:t>Program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All nations blessed (12:3)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All nations blessed (26:4)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AU" sz="8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2800" b="0" dirty="0"/>
                        <a:t>All nations  blessed (28:14b)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2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06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3277-984D-AE4D-AA04-F3682569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62822100-3D2D-72FD-24BC-4BD89F0F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CFBDD7-CAE5-8CDA-4266-217B792D7F82}"/>
              </a:ext>
            </a:extLst>
          </p:cNvPr>
          <p:cNvGraphicFramePr>
            <a:graphicFrameLocks noGrp="1"/>
          </p:cNvGraphicFramePr>
          <p:nvPr/>
        </p:nvGraphicFramePr>
        <p:xfrm>
          <a:off x="2441026" y="424927"/>
          <a:ext cx="7599445" cy="6278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599445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60797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3600" dirty="0"/>
                        <a:t>The Believer’s Blessings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701726"/>
                  </a:ext>
                </a:extLst>
              </a:tr>
              <a:tr h="5587538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AU" sz="2800" dirty="0"/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Every spiritual blessing (Eph 1:3)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Forgiveness of sin (Eph 1:7)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Justification by faith (Rom 5:1)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Adoption as God’s children (Gal 4:4)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Eternal life (Jn 17:3)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Indwelling Holy Spirit (1 Cor 6:9)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Access to God in prayer (Heb 4:16)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Peace with God (Rom 5:1)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Inheritance in Christ (1 Pet 1:4)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/>
                        <a:t>Victory over sin (Rom 6:14)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A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560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04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0512-769D-42B9-8AD3-6016819D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347DAD39-3768-E2BB-249D-1FF6D4EB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C71D3-A5EA-B3F6-CCB2-B25CBE931181}"/>
              </a:ext>
            </a:extLst>
          </p:cNvPr>
          <p:cNvSpPr txBox="1"/>
          <p:nvPr/>
        </p:nvSpPr>
        <p:spPr>
          <a:xfrm>
            <a:off x="920907" y="2089079"/>
            <a:ext cx="4851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God’s grace elicits worship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737FB-6FF7-3703-E835-347E7B44B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9CAA6194-BE40-4486-35DA-9CD52FF0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43A1C2-04A3-9691-A423-95B2F093E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942906"/>
              </p:ext>
            </p:extLst>
          </p:nvPr>
        </p:nvGraphicFramePr>
        <p:xfrm>
          <a:off x="901744" y="1636395"/>
          <a:ext cx="9661481" cy="43738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537031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62278699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318464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Abraham and altars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Shechem 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Hebron 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Mount Moriah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12:7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13:14-18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22:1-2,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Isaac and altars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Beersheba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26:2, 24-25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Jacob and altars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Bethel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9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28:10-22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F78238-4292-26E2-280B-4F3C8F7482F6}"/>
              </a:ext>
            </a:extLst>
          </p:cNvPr>
          <p:cNvSpPr txBox="1"/>
          <p:nvPr/>
        </p:nvSpPr>
        <p:spPr>
          <a:xfrm>
            <a:off x="3382776" y="438835"/>
            <a:ext cx="56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prstClr val="black"/>
                </a:solidFill>
                <a:latin typeface="Aptos" panose="02110004020202020204"/>
              </a:rPr>
              <a:t>The Patriarchs at Worship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00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0A01-EB97-AE7D-F96F-4F0AAD748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B90B059D-3BBD-E7E0-83E3-F0243D24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FEFAE-C28E-8F89-FD08-D078637FEC36}"/>
              </a:ext>
            </a:extLst>
          </p:cNvPr>
          <p:cNvSpPr txBox="1"/>
          <p:nvPr/>
        </p:nvSpPr>
        <p:spPr>
          <a:xfrm>
            <a:off x="781303" y="2479968"/>
            <a:ext cx="4851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black"/>
                </a:solidFill>
                <a:latin typeface="Aptos" panose="02110004020202020204"/>
              </a:rPr>
              <a:t>4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God’s grace transforms</a:t>
            </a:r>
            <a:r>
              <a:rPr lang="en-AU" sz="48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88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5497-2CDC-6B7F-814D-207967B3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57AE5704-4CD0-80B9-E5B4-8FE5EDDF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C14CE1-A4EC-049D-BFBD-086DC1DA2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67134"/>
              </p:ext>
            </p:extLst>
          </p:nvPr>
        </p:nvGraphicFramePr>
        <p:xfrm>
          <a:off x="561975" y="939166"/>
          <a:ext cx="10561316" cy="57607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229475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3331841">
                  <a:extLst>
                    <a:ext uri="{9D8B030D-6E8A-4147-A177-3AD203B41FA5}">
                      <a16:colId xmlns:a16="http://schemas.microsoft.com/office/drawing/2014/main" val="622786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(to Isaac) “Your God”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800" b="1" dirty="0"/>
                        <a:t>Gen 27:20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“Surely the Lord is in this place”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Gen 28:16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“The God of my father”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Gen 31:5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“The God of Abraham and Isaac”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Gen 31:42, 32:9-12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1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“I have seen God face to face”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Gen 32:24-30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660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The God of Israel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Gen 33:20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614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The God who has been my shepherd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Gen 48:15-16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3016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A11820-94D5-DB37-8B13-2C7018E057D8}"/>
              </a:ext>
            </a:extLst>
          </p:cNvPr>
          <p:cNvSpPr txBox="1"/>
          <p:nvPr/>
        </p:nvSpPr>
        <p:spPr>
          <a:xfrm>
            <a:off x="2486524" y="134721"/>
            <a:ext cx="721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Jacob’s Transformation by Grace</a:t>
            </a:r>
          </a:p>
        </p:txBody>
      </p:sp>
    </p:spTree>
    <p:extLst>
      <p:ext uri="{BB962C8B-B14F-4D97-AF65-F5344CB8AC3E}">
        <p14:creationId xmlns:p14="http://schemas.microsoft.com/office/powerpoint/2010/main" val="361767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F36B-493C-25B3-9B49-D82B4474B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D63127D8-6C46-7D45-944B-377119BDA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7FDF84-73E9-AC64-D3D2-93F5851901E6}"/>
              </a:ext>
            </a:extLst>
          </p:cNvPr>
          <p:cNvGraphicFramePr>
            <a:graphicFrameLocks noGrp="1"/>
          </p:cNvGraphicFramePr>
          <p:nvPr/>
        </p:nvGraphicFramePr>
        <p:xfrm>
          <a:off x="546779" y="1524000"/>
          <a:ext cx="11098441" cy="3810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864815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2307106">
                  <a:extLst>
                    <a:ext uri="{9D8B030D-6E8A-4147-A177-3AD203B41FA5}">
                      <a16:colId xmlns:a16="http://schemas.microsoft.com/office/drawing/2014/main" val="622786993"/>
                    </a:ext>
                  </a:extLst>
                </a:gridCol>
                <a:gridCol w="1926520">
                  <a:extLst>
                    <a:ext uri="{9D8B030D-6E8A-4147-A177-3AD203B41FA5}">
                      <a16:colId xmlns:a16="http://schemas.microsoft.com/office/drawing/2014/main" val="1827949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514350" indent="-51435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UcPeriod"/>
                      </a:pPr>
                      <a:r>
                        <a:rPr lang="en-AU" sz="2800" b="0" dirty="0"/>
                        <a:t>Jacob deceives Esau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800" b="0" dirty="0"/>
                        <a:t>Beersheba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26:34-28:9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B. Angles of God and God meets Jacob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Bethel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28:10-22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         C. Jacob in exile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Padam 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29-31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B’ Angels  of God – God meets Jacob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Peniel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1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A’ Jacob reconciles with Esau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Canaan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6601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A836B73-C34B-3200-E76B-DF36566F8902}"/>
              </a:ext>
            </a:extLst>
          </p:cNvPr>
          <p:cNvSpPr txBox="1"/>
          <p:nvPr/>
        </p:nvSpPr>
        <p:spPr>
          <a:xfrm>
            <a:off x="6952232" y="5495835"/>
            <a:ext cx="4959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Adapted from Kuruvilla, Genesis, p.331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44080-4E04-F507-B077-785A66894BA0}"/>
              </a:ext>
            </a:extLst>
          </p:cNvPr>
          <p:cNvSpPr txBox="1"/>
          <p:nvPr/>
        </p:nvSpPr>
        <p:spPr>
          <a:xfrm>
            <a:off x="4200889" y="438835"/>
            <a:ext cx="44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Jacob’s Wanderings</a:t>
            </a:r>
          </a:p>
        </p:txBody>
      </p:sp>
    </p:spTree>
    <p:extLst>
      <p:ext uri="{BB962C8B-B14F-4D97-AF65-F5344CB8AC3E}">
        <p14:creationId xmlns:p14="http://schemas.microsoft.com/office/powerpoint/2010/main" val="264718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1D7BA-273D-DB1B-B577-9FB25412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2638C0DF-804D-20EE-CAF8-0DB0245D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E3F6D3-7FE8-D616-CFDA-D77FF2F43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334840"/>
              </p:ext>
            </p:extLst>
          </p:nvPr>
        </p:nvGraphicFramePr>
        <p:xfrm>
          <a:off x="537216" y="1614488"/>
          <a:ext cx="10645134" cy="30175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06134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759375082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622786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Paul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Nicodemus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Pilate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0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Immediate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0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Gradual transformation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0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No transformation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0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Acts 9</a:t>
                      </a: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0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John 3, 7,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0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John 18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19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33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529B9-6B1D-921C-0693-A334B8CA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915814-0932-E4D4-4631-1CE3FDF1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DD1C8C13-6CF4-3249-D19C-B2CB2FDC2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1" b="35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9BC95D-E4F2-7F14-540F-6795E047E5A3}"/>
              </a:ext>
            </a:extLst>
          </p:cNvPr>
          <p:cNvSpPr txBox="1"/>
          <p:nvPr/>
        </p:nvSpPr>
        <p:spPr>
          <a:xfrm>
            <a:off x="273411" y="995681"/>
            <a:ext cx="485120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BIG IDEA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 b="1" dirty="0">
                <a:solidFill>
                  <a:prstClr val="black"/>
                </a:solidFill>
                <a:latin typeface="Aptos" panose="02110004020202020204"/>
              </a:rPr>
              <a:t>Be transformed by the grace of God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0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4890-E584-66EB-1D58-7DD683799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D1D3916B-0A3A-9950-A159-EB5B7F35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84E1C4-1B4F-87B2-ECB0-8205B1CBDD93}"/>
              </a:ext>
            </a:extLst>
          </p:cNvPr>
          <p:cNvSpPr txBox="1"/>
          <p:nvPr/>
        </p:nvSpPr>
        <p:spPr>
          <a:xfrm>
            <a:off x="411827" y="936010"/>
            <a:ext cx="52281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‘Getting’ Grace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Genesis 28:10-22</a:t>
            </a:r>
          </a:p>
        </p:txBody>
      </p:sp>
    </p:spTree>
    <p:extLst>
      <p:ext uri="{BB962C8B-B14F-4D97-AF65-F5344CB8AC3E}">
        <p14:creationId xmlns:p14="http://schemas.microsoft.com/office/powerpoint/2010/main" val="84414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Rectangle 31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035BD6-0CBF-380F-B613-A62E90FD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9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F69AC683-D27C-3A63-713E-499E63A4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57CDA-D74D-6F17-FDDB-A7293D3689DA}"/>
              </a:ext>
            </a:extLst>
          </p:cNvPr>
          <p:cNvSpPr txBox="1"/>
          <p:nvPr/>
        </p:nvSpPr>
        <p:spPr>
          <a:xfrm>
            <a:off x="411827" y="936010"/>
            <a:ext cx="52281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/>
              <a:t>‘Getting’ Grace</a:t>
            </a:r>
          </a:p>
          <a:p>
            <a:pPr algn="ctr"/>
            <a:r>
              <a:rPr lang="en-AU" sz="3600" dirty="0"/>
              <a:t>Genesis 28:10-22</a:t>
            </a:r>
          </a:p>
        </p:txBody>
      </p:sp>
    </p:spTree>
    <p:extLst>
      <p:ext uri="{BB962C8B-B14F-4D97-AF65-F5344CB8AC3E}">
        <p14:creationId xmlns:p14="http://schemas.microsoft.com/office/powerpoint/2010/main" val="2104950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582B86B6-C281-4625-CDF5-E62CB518D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A3A6E0-5D86-C64A-B621-A9C053D04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997040"/>
              </p:ext>
            </p:extLst>
          </p:nvPr>
        </p:nvGraphicFramePr>
        <p:xfrm>
          <a:off x="546779" y="1524000"/>
          <a:ext cx="11098441" cy="3810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864815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2307106">
                  <a:extLst>
                    <a:ext uri="{9D8B030D-6E8A-4147-A177-3AD203B41FA5}">
                      <a16:colId xmlns:a16="http://schemas.microsoft.com/office/drawing/2014/main" val="622786993"/>
                    </a:ext>
                  </a:extLst>
                </a:gridCol>
                <a:gridCol w="1926520">
                  <a:extLst>
                    <a:ext uri="{9D8B030D-6E8A-4147-A177-3AD203B41FA5}">
                      <a16:colId xmlns:a16="http://schemas.microsoft.com/office/drawing/2014/main" val="1827949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514350" indent="-51435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UcPeriod"/>
                      </a:pPr>
                      <a:r>
                        <a:rPr lang="en-AU" sz="2800" b="0" dirty="0"/>
                        <a:t>Jacob deceives Esau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800" b="0" dirty="0"/>
                        <a:t>Beersheba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26:34-28:9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B. Angles of God and God meets Jacob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Bethel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28:10-22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         C. Jacob in exile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Padam 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29-31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B’ Angels  of God – God meets Jacob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Peniel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1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A’ Jacob reconciles with Esau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Canaan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6601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01E462-A041-F463-3EB5-AE34D869C611}"/>
              </a:ext>
            </a:extLst>
          </p:cNvPr>
          <p:cNvSpPr txBox="1"/>
          <p:nvPr/>
        </p:nvSpPr>
        <p:spPr>
          <a:xfrm>
            <a:off x="6952232" y="5495835"/>
            <a:ext cx="4959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Adapted from Kuruvilla, Genesis, p.331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36D2F-8D6C-D24A-9F23-BED6CB63EB43}"/>
              </a:ext>
            </a:extLst>
          </p:cNvPr>
          <p:cNvSpPr txBox="1"/>
          <p:nvPr/>
        </p:nvSpPr>
        <p:spPr>
          <a:xfrm>
            <a:off x="4200889" y="438835"/>
            <a:ext cx="44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prstClr val="black"/>
                </a:solidFill>
                <a:latin typeface="Aptos" panose="02110004020202020204"/>
              </a:rPr>
              <a:t>Jacob’s Wanderings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0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3116C-5DD7-BC77-BFFB-6D079CD21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DE344E80-0690-6977-C82D-79FC599D9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5376BE-EACC-312D-1A5E-F2F43CCDF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14933"/>
              </p:ext>
            </p:extLst>
          </p:nvPr>
        </p:nvGraphicFramePr>
        <p:xfrm>
          <a:off x="1016000" y="1666240"/>
          <a:ext cx="9570720" cy="3048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45280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622786993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46196568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8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3200" b="1" dirty="0"/>
                        <a:t>God’s Revelation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800" b="0" dirty="0"/>
                        <a:t>Action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800" b="0" dirty="0"/>
                        <a:t>28:12-13a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Promise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28:13b-15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394574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2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200" b="1" dirty="0"/>
                        <a:t>Jacob’s Reaction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Action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28:16-19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Promise/Oath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1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1" dirty="0"/>
                        <a:t>28:20-22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098190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D9108B-A65C-934B-E705-162B3505B89B}"/>
              </a:ext>
            </a:extLst>
          </p:cNvPr>
          <p:cNvSpPr txBox="1"/>
          <p:nvPr/>
        </p:nvSpPr>
        <p:spPr>
          <a:xfrm>
            <a:off x="4231369" y="461110"/>
            <a:ext cx="44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prstClr val="black"/>
                </a:solidFill>
                <a:latin typeface="Aptos" panose="02110004020202020204"/>
              </a:rPr>
              <a:t>Genesis 28:10-22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56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EC2C4-6968-C2BB-C8E7-C40CB5D6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E871F721-C972-FC29-290D-17F6D9A84C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375" b="35375"/>
          <a:stretch/>
        </p:blipFill>
        <p:spPr>
          <a:xfrm>
            <a:off x="0" y="-16472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DFE986-11A2-CAE4-722D-8BB4CD7D16F2}"/>
              </a:ext>
            </a:extLst>
          </p:cNvPr>
          <p:cNvSpPr txBox="1"/>
          <p:nvPr/>
        </p:nvSpPr>
        <p:spPr>
          <a:xfrm>
            <a:off x="2757108" y="2287051"/>
            <a:ext cx="6677764" cy="18646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Four Aspects of God’s Grace</a:t>
            </a:r>
            <a:endParaRPr kumimoji="0" lang="en-US" sz="6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146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0217-CD82-7864-AE2C-415F1D1F0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B743CF55-478B-7753-1B3E-4493AC06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9EEAC-DBEA-0181-8F9A-A83B1F3D046A}"/>
              </a:ext>
            </a:extLst>
          </p:cNvPr>
          <p:cNvSpPr txBox="1"/>
          <p:nvPr/>
        </p:nvSpPr>
        <p:spPr>
          <a:xfrm>
            <a:off x="997688" y="2397948"/>
            <a:ext cx="4851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God’s grace amazes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1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B91DC-E166-356F-D0F7-C2685411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6F218A17-DF4A-0A69-2CF7-A38B0F336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8F3901-622B-4324-522F-81BD0C901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606077"/>
              </p:ext>
            </p:extLst>
          </p:nvPr>
        </p:nvGraphicFramePr>
        <p:xfrm>
          <a:off x="764327" y="609875"/>
          <a:ext cx="10942552" cy="5334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544618">
                  <a:extLst>
                    <a:ext uri="{9D8B030D-6E8A-4147-A177-3AD203B41FA5}">
                      <a16:colId xmlns:a16="http://schemas.microsoft.com/office/drawing/2014/main" val="2028249570"/>
                    </a:ext>
                  </a:extLst>
                </a:gridCol>
                <a:gridCol w="2397934">
                  <a:extLst>
                    <a:ext uri="{9D8B030D-6E8A-4147-A177-3AD203B41FA5}">
                      <a16:colId xmlns:a16="http://schemas.microsoft.com/office/drawing/2014/main" val="1827949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  <a:p>
                      <a:pPr marL="514350" indent="-51435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UcPeriod"/>
                      </a:pPr>
                      <a:r>
                        <a:rPr lang="en-AU" sz="2800" b="0" dirty="0"/>
                        <a:t>“Behold!”; ladder to heavens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28:12a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27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B. “Behold!”; angels of God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28:12b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         C. “Behold!”; Yahweh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28:13a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3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 lvl="2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D. Yahweh’s promises</a:t>
                      </a:r>
                    </a:p>
                    <a:p>
                      <a:pPr lvl="2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28:13b-15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591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   C’ “Surely Yahweh is in this place”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861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 lv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B’ “house of God”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28:17b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1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A’ “gate of heaven”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800" b="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b="0" dirty="0"/>
                        <a:t>28:17c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6601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548753-D297-FB73-AC46-3E4E94348636}"/>
              </a:ext>
            </a:extLst>
          </p:cNvPr>
          <p:cNvSpPr txBox="1"/>
          <p:nvPr/>
        </p:nvSpPr>
        <p:spPr>
          <a:xfrm>
            <a:off x="6980152" y="6200882"/>
            <a:ext cx="4851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Adapted from Kuruvilla, Genesis, p.335</a:t>
            </a:r>
          </a:p>
        </p:txBody>
      </p:sp>
    </p:spTree>
    <p:extLst>
      <p:ext uri="{BB962C8B-B14F-4D97-AF65-F5344CB8AC3E}">
        <p14:creationId xmlns:p14="http://schemas.microsoft.com/office/powerpoint/2010/main" val="72892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C26C7-60F7-9067-73E6-6E92D228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30AF5854-18D9-9C36-405C-8443FBCE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5C20BD-48AF-3038-D979-8D98A8C22CAB}"/>
              </a:ext>
            </a:extLst>
          </p:cNvPr>
          <p:cNvSpPr txBox="1"/>
          <p:nvPr/>
        </p:nvSpPr>
        <p:spPr>
          <a:xfrm>
            <a:off x="732443" y="2397948"/>
            <a:ext cx="4851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God’s grace overflows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19862</TotalTime>
  <Words>518</Words>
  <Application>Microsoft Office PowerPoint</Application>
  <PresentationFormat>Widescreen</PresentationFormat>
  <Paragraphs>249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burgess</dc:creator>
  <cp:lastModifiedBy>greg burgess</cp:lastModifiedBy>
  <cp:revision>35</cp:revision>
  <dcterms:created xsi:type="dcterms:W3CDTF">2025-04-29T08:17:59Z</dcterms:created>
  <dcterms:modified xsi:type="dcterms:W3CDTF">2025-06-07T13:59:52Z</dcterms:modified>
</cp:coreProperties>
</file>