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2" r:id="rId2"/>
    <p:sldId id="491" r:id="rId3"/>
    <p:sldId id="305" r:id="rId4"/>
    <p:sldId id="481" r:id="rId5"/>
    <p:sldId id="498" r:id="rId6"/>
    <p:sldId id="499" r:id="rId7"/>
    <p:sldId id="500" r:id="rId8"/>
    <p:sldId id="495" r:id="rId9"/>
    <p:sldId id="335" r:id="rId10"/>
    <p:sldId id="348" r:id="rId11"/>
    <p:sldId id="496" r:id="rId12"/>
    <p:sldId id="504" r:id="rId13"/>
    <p:sldId id="503" r:id="rId14"/>
    <p:sldId id="492" r:id="rId15"/>
    <p:sldId id="505" r:id="rId16"/>
    <p:sldId id="506" r:id="rId17"/>
    <p:sldId id="497" r:id="rId18"/>
    <p:sldId id="502" r:id="rId19"/>
    <p:sldId id="501" r:id="rId20"/>
    <p:sldId id="507" r:id="rId21"/>
    <p:sldId id="487" r:id="rId22"/>
    <p:sldId id="314" r:id="rId23"/>
    <p:sldId id="508" r:id="rId24"/>
  </p:sldIdLst>
  <p:sldSz cx="12192000" cy="6858000"/>
  <p:notesSz cx="7099300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CE4138-4A4C-4812-932E-061282E6E64E}" v="48" dt="2025-08-30T09:42:36.929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51" autoAdjust="0"/>
    <p:restoredTop sz="85368" autoAdjust="0"/>
  </p:normalViewPr>
  <p:slideViewPr>
    <p:cSldViewPr snapToGrid="0">
      <p:cViewPr varScale="1">
        <p:scale>
          <a:sx n="123" d="100"/>
          <a:sy n="123" d="100"/>
        </p:scale>
        <p:origin x="37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47089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47089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r">
              <a:defRPr sz="1200"/>
            </a:lvl1pPr>
          </a:lstStyle>
          <a:p>
            <a:fld id="{01B3149C-D4EB-4FD1-BDEB-72BD64BC332D}" type="datetimeFigureOut">
              <a:rPr lang="en-AU" smtClean="0"/>
              <a:t>31/08/2025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92" tIns="47096" rIns="94192" bIns="47096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516676"/>
            <a:ext cx="5679440" cy="3695462"/>
          </a:xfrm>
          <a:prstGeom prst="rect">
            <a:avLst/>
          </a:prstGeom>
        </p:spPr>
        <p:txBody>
          <a:bodyPr vert="horz" lIns="94192" tIns="47096" rIns="94192" bIns="4709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7"/>
            <a:ext cx="3076363" cy="470894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8914407"/>
            <a:ext cx="3076363" cy="470894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r">
              <a:defRPr sz="1200"/>
            </a:lvl1pPr>
          </a:lstStyle>
          <a:p>
            <a:fld id="{F5383B8F-B9AB-4B60-84C7-610973D2BA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574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83B8F-B9AB-4B60-84C7-610973D2BA93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9273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8F501-5033-3EC6-B060-840582B58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88ED61-3831-B6D2-35D0-4B9B0CB8C3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743CF4-9540-3526-E067-CADCC0B63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12784-905B-8B59-0AB6-472AE239D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83B8F-B9AB-4B60-84C7-610973D2BA9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567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E84EE-C091-A174-4249-56F7BC4D5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B635E4-2C82-BE88-8661-8188FEF1B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ECCFF8-9272-5DD0-4D91-BBFC39F0AF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EE592-3448-55AF-048A-A17FD42ECC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83B8F-B9AB-4B60-84C7-610973D2BA9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444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B4F65-A8FD-504B-939F-4590D142D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B4AA30-C9B2-984F-7B28-73E3FF8E3D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45F87B-A18A-07D5-FFFF-98F3BB87B8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76DC7-9DE2-CE86-2426-BA9B37A5A3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83B8F-B9AB-4B60-84C7-610973D2BA9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486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83B8F-B9AB-4B60-84C7-610973D2BA93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666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83B8F-B9AB-4B60-84C7-610973D2BA93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740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F9014-E9E8-DB8C-B070-1590BA4B8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31FF3D-FC0A-BFC2-3899-C930704507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98954D-9CF3-C129-3B66-A27238BC9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FB5F5-E332-F00B-8BB7-005C57B7BB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83B8F-B9AB-4B60-84C7-610973D2BA9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1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82A82-3FDD-3C37-8385-FE492B540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BA82CD-0892-EC81-4AB1-48CB841475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643C46-2D17-6002-BE13-C7D39CAA3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7C3C0-F740-44B6-1F5E-27F825D919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83B8F-B9AB-4B60-84C7-610973D2BA9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833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83B8F-B9AB-4B60-84C7-610973D2BA93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7686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E9A61-4435-1403-C9D0-9695235C9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FF5CE1-53FE-3BDF-E027-5FFF24BA98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376EFC-66E4-6351-9A63-B58E9D132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267BC-E9F1-9C32-8DD5-FFDE12AD04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83B8F-B9AB-4B60-84C7-610973D2BA9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448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CBDC7-1149-9013-9A20-3582BE5FB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81503B-46FC-9450-1346-7F86FDEF12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E3802A-AA1B-45B3-DCF4-8B501F7CB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82E9B-9AFC-870D-A646-C3D817A5E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83B8F-B9AB-4B60-84C7-610973D2BA9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816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95136-73C5-E698-1123-082D77E26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523832-2186-E01A-A438-A13F457D6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79CB3-B46A-A281-19A8-10833C686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31/08/2025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88604-7AB2-FF22-EA5A-A68E240D8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F6263-2B7C-254C-685F-BB7317E98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2869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67722-AF00-957E-61FF-66E701D76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B82DA2-EC65-C329-85A0-8B7B6AF17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21A62-EFB3-4CC2-B022-7A93FED6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31/08/2025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35FEB-79DB-C36B-5696-03B59B106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1B150-F5AA-B97F-C670-392415937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15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EFBA79-B7EA-A78C-4B7C-77F575CB71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F82A0-4029-193D-4E36-98A3C6370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40898-F216-38BB-D068-25D4C7B88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31/08/2025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6F83E-5EBB-7D5E-4715-ED8661390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93FC6-FABE-6B6C-D2F3-89ACF9AE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2268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E9728-E719-EA97-F66D-ABC0EBA4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0D547-18D1-8C9A-B978-237184B76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5DB5D-EB72-9BD0-FF58-9A670E5A5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31/08/2025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657B-6B37-DF9C-F3BA-A0608F27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211BB-00A8-3C81-DFBA-68CE7D56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7273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11A67-0CF6-C211-3307-A5E849780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EFFC6-B7EB-24E3-0605-B8B29ECD5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22468-F935-EC71-F0E2-1015E91D5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31/08/2025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9B284-DFD1-BFCF-2A69-C46BD5F4D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387D5-129C-0DC4-0644-F6AD2650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753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70730-D71A-4AF9-D00C-09005714B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2C89F-4473-1BDE-35FD-8FED87EE4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52416-CB52-2C45-F7D3-421676DF8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1FAD1-6C0C-D5BE-C7CA-FD64700F6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31/08/2025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05BBBA-6E73-DF7F-5802-1CB3EA28C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62370-F608-2565-75BA-75A8D2E99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266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D60A6-39DB-4536-A6CF-0D8DBE9F7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1480-1DE4-6748-A7F2-30E34C7A8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25E745-74C8-EAAE-BE8D-04A61FCA7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2CA009-8E6B-9C00-6C20-926128631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10068A-C3A6-E582-CA11-2FC456F50A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513985-E676-3CBC-C362-82AA6023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31/08/2025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BC0E0E-D16E-11D0-A3AF-AF791500F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2FEBE-22E5-41BF-B85A-6A3A4E330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0177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2E929-FFF2-97AE-48F6-E2759D54F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046F8-0EC7-E6B1-46BF-3168F91F6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31/08/2025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FE26C8-9888-C020-7BD3-C2795E1C4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7B185-D075-9B2F-0167-0DCE0302E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714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349D70-1D1C-3F6F-93EF-F2D353396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31/08/2025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137559-A458-E664-FF5C-B156F74BA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70891-FAA6-4DB7-2AC5-22801AF72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240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3726-654D-1E35-558D-FF85861A3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1BBAD-7AE0-A1C9-51AB-241B93D58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EA68A3-047F-8E52-1B37-53F71BF05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419372-1D4D-EDEE-840D-1F9F3E0E7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31/08/2025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32884-EF3C-4499-EC73-657F9843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BCD82-0F11-FD13-56C3-5775F781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5475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BCEDF-B10A-4AC1-D625-C17D897EC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7D87A1-C90C-C340-6CF4-D8AA69DD4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B7B93-780F-AFB0-8BBD-9607829C5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486B8-AA1C-FB85-D5B4-2A6725680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5F77-6FE7-4A21-BD42-BF3E90CB8523}" type="datetimeFigureOut">
              <a:rPr lang="en-AU" smtClean="0"/>
              <a:t>31/08/2025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AE68B-7B66-5941-623B-C2376B83C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DB7D4-02FD-1712-6F57-47C134998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480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E8046B-9110-F57C-AF77-F8A8CAB22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29572-48BE-5396-533D-D281CE300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2A425-365F-5130-D23F-DCC037F1F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055F77-6FE7-4A21-BD42-BF3E90CB8523}" type="datetimeFigureOut">
              <a:rPr lang="en-AU" smtClean="0"/>
              <a:t>31/08/2025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9B96D-DD3B-F06B-445D-F17FBF5D17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314A6-F03F-08A1-F7BD-8C4214646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8DC9AF-5E84-4495-8F48-A9D0CBC4C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403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echnofaq.org/posts/2020/03/how-to-improve-cybersecurity-in-your-workplace/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s://pxhere.com/en/photo/49989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898B95-CD99-26AD-D4A1-4B209E32B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50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6F58E6-D6DE-AA24-1E39-EF59F3123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893FEC6-257D-F0C2-4477-9243786BF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painting of a person holding a stick&#10;&#10;AI-generated content may be incorrect.">
            <a:extLst>
              <a:ext uri="{FF2B5EF4-FFF2-40B4-BE49-F238E27FC236}">
                <a16:creationId xmlns:a16="http://schemas.microsoft.com/office/drawing/2014/main" id="{6DCE1E10-1D1F-E087-189E-1C97C17EAA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381" b="353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09EEAC-DBEA-0181-8F9A-A83B1F3D046A}"/>
              </a:ext>
            </a:extLst>
          </p:cNvPr>
          <p:cNvSpPr txBox="1"/>
          <p:nvPr/>
        </p:nvSpPr>
        <p:spPr>
          <a:xfrm>
            <a:off x="227564" y="300030"/>
            <a:ext cx="50263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 Worldliness threatens our witness – resist it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363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BD800-999D-EA43-FB16-4A73D8EF4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1E9DA1E5-64BE-E452-54B1-137451444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5365518-7499-F2B7-670E-CD4772008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330812"/>
              </p:ext>
            </p:extLst>
          </p:nvPr>
        </p:nvGraphicFramePr>
        <p:xfrm>
          <a:off x="1022400" y="1620540"/>
          <a:ext cx="10576800" cy="42330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097600">
                  <a:extLst>
                    <a:ext uri="{9D8B030D-6E8A-4147-A177-3AD203B41FA5}">
                      <a16:colId xmlns:a16="http://schemas.microsoft.com/office/drawing/2014/main" val="2522953589"/>
                    </a:ext>
                  </a:extLst>
                </a:gridCol>
                <a:gridCol w="5479200">
                  <a:extLst>
                    <a:ext uri="{9D8B030D-6E8A-4147-A177-3AD203B41FA5}">
                      <a16:colId xmlns:a16="http://schemas.microsoft.com/office/drawing/2014/main" val="2921858515"/>
                    </a:ext>
                  </a:extLst>
                </a:gridCol>
              </a:tblGrid>
              <a:tr h="1045816">
                <a:tc gridSpan="2">
                  <a:txBody>
                    <a:bodyPr/>
                    <a:lstStyle/>
                    <a:p>
                      <a:pPr marL="42862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800" b="1" u="none" dirty="0"/>
                        <a:t>`</a:t>
                      </a: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Exodus 34:11-16</a:t>
                      </a:r>
                    </a:p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Deuteronomy 7:1-6</a:t>
                      </a:r>
                    </a:p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487386"/>
                  </a:ext>
                </a:extLst>
              </a:tr>
              <a:tr h="504951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2800" b="1" u="none" dirty="0">
                          <a:solidFill>
                            <a:schemeClr val="tx1"/>
                          </a:solidFill>
                        </a:rPr>
                        <a:t>Positive Examples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2800" b="1" u="none" dirty="0">
                          <a:solidFill>
                            <a:schemeClr val="tx1"/>
                          </a:solidFill>
                        </a:rPr>
                        <a:t>Negative Examples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174448"/>
                  </a:ext>
                </a:extLst>
              </a:tr>
              <a:tr h="2404260">
                <a:tc>
                  <a:txBody>
                    <a:bodyPr/>
                    <a:lstStyle/>
                    <a:p>
                      <a:pPr marL="179388" marR="0" lvl="1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No Canaanite wife for Issac (Gen 24:3)</a:t>
                      </a:r>
                    </a:p>
                    <a:p>
                      <a:pPr marL="179388" marR="0" lvl="1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79388" algn="l"/>
                        </a:tabLst>
                        <a:defRPr/>
                      </a:pPr>
                      <a:endParaRPr lang="en-AU" sz="2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179388" marR="0" lvl="1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No Canaanite wife for Jacob (Gen 28:1)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1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66700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Esau’s Canaanite wives caused grief (26:34-35)</a:t>
                      </a:r>
                    </a:p>
                    <a:p>
                      <a:pPr marL="266700" marR="0" lvl="1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66700" algn="l"/>
                        </a:tabLst>
                        <a:defRPr/>
                      </a:pPr>
                      <a:endParaRPr lang="en-AU" sz="2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266700" marR="0" lvl="1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66700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Judah’s Canaanite wife (Gen 38)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4755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D030593-3B39-0434-D70E-DA9E4CD0602C}"/>
              </a:ext>
            </a:extLst>
          </p:cNvPr>
          <p:cNvSpPr txBox="1"/>
          <p:nvPr/>
        </p:nvSpPr>
        <p:spPr>
          <a:xfrm>
            <a:off x="3375842" y="356760"/>
            <a:ext cx="5440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prstClr val="black"/>
                </a:solidFill>
                <a:latin typeface="Aptos" panose="02110004020202020204"/>
              </a:rPr>
              <a:t>Don’t make treaties with or marry the Canaanites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645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55FDD-C13B-56DD-D63C-5B7B39F68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E8B5FC4F-41F7-F02A-5A40-A7854E4BB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36C77A-3AC1-3005-7BE7-E6416E4C8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877268"/>
              </p:ext>
            </p:extLst>
          </p:nvPr>
        </p:nvGraphicFramePr>
        <p:xfrm>
          <a:off x="1340116" y="1984750"/>
          <a:ext cx="9400210" cy="270348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00210">
                  <a:extLst>
                    <a:ext uri="{9D8B030D-6E8A-4147-A177-3AD203B41FA5}">
                      <a16:colId xmlns:a16="http://schemas.microsoft.com/office/drawing/2014/main" val="2522953589"/>
                    </a:ext>
                  </a:extLst>
                </a:gridCol>
              </a:tblGrid>
              <a:tr h="2703487">
                <a:tc>
                  <a:txBody>
                    <a:bodyPr/>
                    <a:lstStyle/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9144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u="none" dirty="0">
                          <a:solidFill>
                            <a:schemeClr val="tx1"/>
                          </a:solidFill>
                        </a:rPr>
                        <a:t>Be careful where you go</a:t>
                      </a:r>
                    </a:p>
                    <a:p>
                      <a:pPr marL="9144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u="none" dirty="0">
                          <a:solidFill>
                            <a:schemeClr val="tx1"/>
                          </a:solidFill>
                        </a:rPr>
                        <a:t>Be careful who you marry </a:t>
                      </a:r>
                    </a:p>
                    <a:p>
                      <a:pPr marL="9144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u="none" dirty="0">
                          <a:solidFill>
                            <a:schemeClr val="tx1"/>
                          </a:solidFill>
                        </a:rPr>
                        <a:t>Be careful who you partner with in business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48738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4738260-0550-D62A-04A1-81C6BE4929EE}"/>
              </a:ext>
            </a:extLst>
          </p:cNvPr>
          <p:cNvSpPr txBox="1"/>
          <p:nvPr/>
        </p:nvSpPr>
        <p:spPr>
          <a:xfrm>
            <a:off x="3778798" y="666726"/>
            <a:ext cx="415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prstClr val="black"/>
                </a:solidFill>
                <a:latin typeface="Aptos" panose="02110004020202020204"/>
              </a:rPr>
              <a:t>Resist Worldliness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prstClr val="black"/>
                </a:solidFill>
                <a:latin typeface="Aptos" panose="02110004020202020204"/>
              </a:rPr>
              <a:t> 2 Corinthians 6:14-18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988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81291-741D-98B8-7B0B-B11367F71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inting of a person holding a stick&#10;&#10;AI-generated content may be incorrect.">
            <a:extLst>
              <a:ext uri="{FF2B5EF4-FFF2-40B4-BE49-F238E27FC236}">
                <a16:creationId xmlns:a16="http://schemas.microsoft.com/office/drawing/2014/main" id="{0964374C-19CB-E3AB-3023-7C8870A773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381" b="353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4D8DAB-8945-5EDB-1468-A56D32EE4FDF}"/>
              </a:ext>
            </a:extLst>
          </p:cNvPr>
          <p:cNvSpPr txBox="1"/>
          <p:nvPr/>
        </p:nvSpPr>
        <p:spPr>
          <a:xfrm>
            <a:off x="227564" y="300030"/>
            <a:ext cx="50263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800" b="1" dirty="0">
                <a:solidFill>
                  <a:prstClr val="black"/>
                </a:solidFill>
                <a:latin typeface="Aptos" panose="02110004020202020204"/>
              </a:rPr>
              <a:t>2</a:t>
            </a: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Wickedness threatens our witness – reject it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713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B37EE-1000-F2D4-68C9-530F743A6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0B493BCA-5BA2-F38B-756C-D2665645D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8A370D-AF97-D813-E605-E0F6AE353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672971"/>
              </p:ext>
            </p:extLst>
          </p:nvPr>
        </p:nvGraphicFramePr>
        <p:xfrm>
          <a:off x="3619200" y="2466000"/>
          <a:ext cx="4416000" cy="3261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416000">
                  <a:extLst>
                    <a:ext uri="{9D8B030D-6E8A-4147-A177-3AD203B41FA5}">
                      <a16:colId xmlns:a16="http://schemas.microsoft.com/office/drawing/2014/main" val="2522953589"/>
                    </a:ext>
                  </a:extLst>
                </a:gridCol>
              </a:tblGrid>
              <a:tr h="1836150">
                <a:tc>
                  <a:txBody>
                    <a:bodyPr/>
                    <a:lstStyle/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AU" sz="800" b="1" dirty="0"/>
                    </a:p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dirty="0">
                          <a:solidFill>
                            <a:schemeClr val="tx1"/>
                          </a:solidFill>
                        </a:rPr>
                        <a:t>Desecration</a:t>
                      </a:r>
                    </a:p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dirty="0">
                          <a:solidFill>
                            <a:schemeClr val="tx1"/>
                          </a:solidFill>
                        </a:rPr>
                        <a:t>Deceit</a:t>
                      </a:r>
                    </a:p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dirty="0">
                          <a:solidFill>
                            <a:schemeClr val="tx1"/>
                          </a:solidFill>
                        </a:rPr>
                        <a:t>Murder</a:t>
                      </a:r>
                    </a:p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dirty="0">
                          <a:solidFill>
                            <a:schemeClr val="tx1"/>
                          </a:solidFill>
                        </a:rPr>
                        <a:t>Theft</a:t>
                      </a:r>
                    </a:p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dirty="0">
                          <a:solidFill>
                            <a:schemeClr val="tx1"/>
                          </a:solidFill>
                        </a:rPr>
                        <a:t>Kidnapping</a:t>
                      </a:r>
                    </a:p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dirty="0">
                          <a:solidFill>
                            <a:schemeClr val="tx1"/>
                          </a:solidFill>
                        </a:rPr>
                        <a:t>Intermarriage</a:t>
                      </a:r>
                    </a:p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AU" sz="8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48738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4FDA596-0C4E-712C-86DF-0AB8B0E82572}"/>
              </a:ext>
            </a:extLst>
          </p:cNvPr>
          <p:cNvSpPr txBox="1"/>
          <p:nvPr/>
        </p:nvSpPr>
        <p:spPr>
          <a:xfrm>
            <a:off x="1932242" y="881037"/>
            <a:ext cx="8327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The Wickedness of the Covenant People</a:t>
            </a:r>
            <a:endParaRPr kumimoji="0" lang="en-A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613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1A2E9-0D3E-DD99-822D-FAE112B4A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9436C930-16B6-B9B3-A6C8-C7489D29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943BE86-F472-78B7-A053-351A556020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322391"/>
              </p:ext>
            </p:extLst>
          </p:nvPr>
        </p:nvGraphicFramePr>
        <p:xfrm>
          <a:off x="2006543" y="2100988"/>
          <a:ext cx="7532664" cy="209130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532664">
                  <a:extLst>
                    <a:ext uri="{9D8B030D-6E8A-4147-A177-3AD203B41FA5}">
                      <a16:colId xmlns:a16="http://schemas.microsoft.com/office/drawing/2014/main" val="2522953589"/>
                    </a:ext>
                  </a:extLst>
                </a:gridCol>
              </a:tblGrid>
              <a:tr h="2091304">
                <a:tc>
                  <a:txBody>
                    <a:bodyPr/>
                    <a:lstStyle/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9144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u="none" dirty="0">
                          <a:solidFill>
                            <a:schemeClr val="tx1"/>
                          </a:solidFill>
                        </a:rPr>
                        <a:t>Reject anything morally corrupt</a:t>
                      </a:r>
                    </a:p>
                    <a:p>
                      <a:pPr marL="9144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u="none" dirty="0">
                          <a:solidFill>
                            <a:schemeClr val="tx1"/>
                          </a:solidFill>
                        </a:rPr>
                        <a:t>Reject anything morally dubious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48738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3A25EE1-A68A-6C0C-7D79-556D76D9C21A}"/>
              </a:ext>
            </a:extLst>
          </p:cNvPr>
          <p:cNvSpPr txBox="1"/>
          <p:nvPr/>
        </p:nvSpPr>
        <p:spPr>
          <a:xfrm>
            <a:off x="3778798" y="666726"/>
            <a:ext cx="415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Reject Wickedness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prstClr val="black"/>
                </a:solidFill>
                <a:latin typeface="Aptos" panose="02110004020202020204"/>
              </a:rPr>
              <a:t>Ephesians 5:11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894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E5FFE-0D69-27DF-C931-36F4BD00F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inting of a person holding a stick&#10;&#10;AI-generated content may be incorrect.">
            <a:extLst>
              <a:ext uri="{FF2B5EF4-FFF2-40B4-BE49-F238E27FC236}">
                <a16:creationId xmlns:a16="http://schemas.microsoft.com/office/drawing/2014/main" id="{CCD3136D-0E6C-9010-BD24-9FD6FA2000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381" b="353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EC4B1D-D50F-B9B1-615B-446486146FA2}"/>
              </a:ext>
            </a:extLst>
          </p:cNvPr>
          <p:cNvSpPr txBox="1"/>
          <p:nvPr/>
        </p:nvSpPr>
        <p:spPr>
          <a:xfrm>
            <a:off x="75164" y="220087"/>
            <a:ext cx="52683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800" b="1" dirty="0">
                <a:solidFill>
                  <a:prstClr val="black"/>
                </a:solidFill>
                <a:latin typeface="Aptos" panose="02110004020202020204"/>
              </a:rPr>
              <a:t>3</a:t>
            </a: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Want of leadership  threatens our witness – remedy it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321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9B10C-CE27-05B3-022A-48B6D1B58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C9B9F446-FA43-3066-4019-ECB96A667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AA80D49-FB9E-EED5-4403-22C5BF29F5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221046"/>
              </p:ext>
            </p:extLst>
          </p:nvPr>
        </p:nvGraphicFramePr>
        <p:xfrm>
          <a:off x="583200" y="1396801"/>
          <a:ext cx="11188800" cy="428251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188800">
                  <a:extLst>
                    <a:ext uri="{9D8B030D-6E8A-4147-A177-3AD203B41FA5}">
                      <a16:colId xmlns:a16="http://schemas.microsoft.com/office/drawing/2014/main" val="2522953589"/>
                    </a:ext>
                  </a:extLst>
                </a:gridCol>
              </a:tblGrid>
              <a:tr h="22708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2667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First, Dinah is the daughter of Leah, the wife Jacob disliked (34:1) </a:t>
                      </a:r>
                    </a:p>
                    <a:p>
                      <a:pPr marL="2667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endParaRPr lang="en-AU" sz="1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2667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Second, Dinah is Jacob’s daughter (34:1, 3, 5, 7)</a:t>
                      </a:r>
                    </a:p>
                    <a:p>
                      <a:pPr marL="2667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endParaRPr lang="en-AU" sz="1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2667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Third, Dinah is Simeon and Levi’s sister (34:13, 14, 17, 31)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475589"/>
                  </a:ext>
                </a:extLst>
              </a:tr>
              <a:tr h="1415800">
                <a:tc>
                  <a:txBody>
                    <a:bodyPr/>
                    <a:lstStyle/>
                    <a:p>
                      <a:pPr marL="2667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2667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Contrast Jacob’s passivity with Hamor’s aggressive negotiating on behalf of his son (though both fathers indulge their sons).</a:t>
                      </a:r>
                    </a:p>
                    <a:p>
                      <a:pPr marL="2667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endParaRPr lang="en-AU" sz="1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2667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Contrast Jacob’s lack of outrage with his grief over Jospeh in 37:34-35 </a:t>
                      </a:r>
                    </a:p>
                    <a:p>
                      <a:pPr marL="2667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2667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59958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4495968-23CC-76FD-ADB2-2891AA743129}"/>
              </a:ext>
            </a:extLst>
          </p:cNvPr>
          <p:cNvSpPr txBox="1"/>
          <p:nvPr/>
        </p:nvSpPr>
        <p:spPr>
          <a:xfrm>
            <a:off x="3457442" y="606809"/>
            <a:ext cx="5440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prstClr val="black"/>
                </a:solidFill>
                <a:latin typeface="Aptos" panose="02110004020202020204"/>
              </a:rPr>
              <a:t>Jacob’s Negligence as a Dad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02B673-6644-71A4-EDAA-BEC327982459}"/>
              </a:ext>
            </a:extLst>
          </p:cNvPr>
          <p:cNvSpPr txBox="1"/>
          <p:nvPr/>
        </p:nvSpPr>
        <p:spPr>
          <a:xfrm>
            <a:off x="6580800" y="6068604"/>
            <a:ext cx="527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black"/>
                </a:solidFill>
                <a:latin typeface="Aptos" panose="02110004020202020204"/>
              </a:rPr>
              <a:t>Adapted from Kuruvilla, Genesis, p.421-422</a:t>
            </a:r>
            <a:endParaRPr kumimoji="0" lang="en-A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67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09C16-DDA3-C3D4-AC1F-CFA7A5EAB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8DEF6CBF-9596-2651-A5A2-BE66E88AB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31D1BB4-63F8-BC7A-E901-743E1B8F8E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765975"/>
              </p:ext>
            </p:extLst>
          </p:nvPr>
        </p:nvGraphicFramePr>
        <p:xfrm>
          <a:off x="623888" y="1279539"/>
          <a:ext cx="10944224" cy="493486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65138">
                  <a:extLst>
                    <a:ext uri="{9D8B030D-6E8A-4147-A177-3AD203B41FA5}">
                      <a16:colId xmlns:a16="http://schemas.microsoft.com/office/drawing/2014/main" val="2522953589"/>
                    </a:ext>
                  </a:extLst>
                </a:gridCol>
                <a:gridCol w="2900019">
                  <a:extLst>
                    <a:ext uri="{9D8B030D-6E8A-4147-A177-3AD203B41FA5}">
                      <a16:colId xmlns:a16="http://schemas.microsoft.com/office/drawing/2014/main" val="1580589482"/>
                    </a:ext>
                  </a:extLst>
                </a:gridCol>
                <a:gridCol w="3471980">
                  <a:extLst>
                    <a:ext uri="{9D8B030D-6E8A-4147-A177-3AD203B41FA5}">
                      <a16:colId xmlns:a16="http://schemas.microsoft.com/office/drawing/2014/main" val="2921858515"/>
                    </a:ext>
                  </a:extLst>
                </a:gridCol>
                <a:gridCol w="2207087">
                  <a:extLst>
                    <a:ext uri="{9D8B030D-6E8A-4147-A177-3AD203B41FA5}">
                      <a16:colId xmlns:a16="http://schemas.microsoft.com/office/drawing/2014/main" val="1952987445"/>
                    </a:ext>
                  </a:extLst>
                </a:gridCol>
              </a:tblGrid>
              <a:tr h="1018523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2800" b="1" u="none" dirty="0">
                          <a:solidFill>
                            <a:schemeClr val="tx1"/>
                          </a:solidFill>
                        </a:rPr>
                        <a:t>Victim</a:t>
                      </a:r>
                      <a:endParaRPr lang="en-AU" sz="800" b="1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2800" b="1" u="none" dirty="0">
                          <a:solidFill>
                            <a:schemeClr val="tx1"/>
                          </a:solidFill>
                        </a:rPr>
                        <a:t>Perpetrator(s)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2800" b="1" u="none" dirty="0">
                          <a:solidFill>
                            <a:schemeClr val="tx1"/>
                          </a:solidFill>
                        </a:rPr>
                        <a:t>Negligent Guardian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2800" b="1" u="none" dirty="0">
                          <a:solidFill>
                            <a:schemeClr val="tx1"/>
                          </a:solidFill>
                        </a:rPr>
                        <a:t>Passage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174448"/>
                  </a:ext>
                </a:extLst>
              </a:tr>
              <a:tr h="915409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Dinah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Shechem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266700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Jacob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00075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>
                          <a:tab pos="266700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Gen 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475589"/>
                  </a:ext>
                </a:extLst>
              </a:tr>
              <a:tr h="96920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A Concubine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Men of Gibeah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266700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A Levite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266700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Judges 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430642"/>
                  </a:ext>
                </a:extLst>
              </a:tr>
              <a:tr h="92034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Tamar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Ammon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266700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King David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266700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2 Sam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83941"/>
                  </a:ext>
                </a:extLst>
              </a:tr>
              <a:tr h="1111381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Bathsheba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King David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266700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King David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266700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266700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2 Sam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8527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E7C3794-B7E5-F663-A804-5FE0000AD906}"/>
              </a:ext>
            </a:extLst>
          </p:cNvPr>
          <p:cNvSpPr txBox="1"/>
          <p:nvPr/>
        </p:nvSpPr>
        <p:spPr>
          <a:xfrm>
            <a:off x="2562537" y="232791"/>
            <a:ext cx="7812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prstClr val="black"/>
                </a:solidFill>
                <a:latin typeface="Aptos" panose="02110004020202020204"/>
              </a:rPr>
              <a:t>When Guardians Don’t Guard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803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54825-C7A6-1BC1-1083-1FCA0FDCB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10E8BAC4-8732-D3E5-88C9-79807BADB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A54DD5-6DFA-1E2E-2F6C-8A3C1176B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210826"/>
              </p:ext>
            </p:extLst>
          </p:nvPr>
        </p:nvGraphicFramePr>
        <p:xfrm>
          <a:off x="249600" y="1397434"/>
          <a:ext cx="11692800" cy="44653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692800">
                  <a:extLst>
                    <a:ext uri="{9D8B030D-6E8A-4147-A177-3AD203B41FA5}">
                      <a16:colId xmlns:a16="http://schemas.microsoft.com/office/drawing/2014/main" val="2522953589"/>
                    </a:ext>
                  </a:extLst>
                </a:gridCol>
              </a:tblGrid>
              <a:tr h="22708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4572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His first words come at the end of the episode (34:30)</a:t>
                      </a:r>
                    </a:p>
                    <a:p>
                      <a:pPr marL="4572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He exhibits no grief (or joy at Dinah’s rescue)</a:t>
                      </a:r>
                    </a:p>
                    <a:p>
                      <a:pPr marL="4572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He demands no justice or recompense</a:t>
                      </a:r>
                    </a:p>
                    <a:p>
                      <a:pPr marL="4572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He gives no spiritual guidance</a:t>
                      </a:r>
                    </a:p>
                    <a:p>
                      <a:pPr marL="4572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His concern is self-focused; his standing among the Canaanites </a:t>
                      </a:r>
                    </a:p>
                    <a:p>
                      <a:pPr marL="4572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He uses the personal pronoun 8 times in 16 Hebrew words (NIV 6 times)</a:t>
                      </a:r>
                    </a:p>
                    <a:p>
                      <a:pPr marL="4572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He singles out Simeon and Levi for criticism, not the others (see 49:5-7)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4755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532EA24-6557-AFA5-6A12-D235938A793B}"/>
              </a:ext>
            </a:extLst>
          </p:cNvPr>
          <p:cNvSpPr txBox="1"/>
          <p:nvPr/>
        </p:nvSpPr>
        <p:spPr>
          <a:xfrm>
            <a:off x="2541600" y="606809"/>
            <a:ext cx="6356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Jacob’s Negligence as a </a:t>
            </a:r>
            <a:r>
              <a:rPr lang="en-AU" sz="3200" b="1" dirty="0">
                <a:solidFill>
                  <a:prstClr val="black"/>
                </a:solidFill>
                <a:latin typeface="Aptos" panose="02110004020202020204"/>
              </a:rPr>
              <a:t>Leader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9DF259-467E-0813-4AAC-1BC6E9E232BC}"/>
              </a:ext>
            </a:extLst>
          </p:cNvPr>
          <p:cNvSpPr txBox="1"/>
          <p:nvPr/>
        </p:nvSpPr>
        <p:spPr>
          <a:xfrm>
            <a:off x="6580800" y="6068604"/>
            <a:ext cx="527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Adapted from Kuruvilla, Genesis, p.427-428</a:t>
            </a:r>
          </a:p>
        </p:txBody>
      </p:sp>
    </p:spTree>
    <p:extLst>
      <p:ext uri="{BB962C8B-B14F-4D97-AF65-F5344CB8AC3E}">
        <p14:creationId xmlns:p14="http://schemas.microsoft.com/office/powerpoint/2010/main" val="185592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 descr="A close-up of a security camera&#10;&#10;AI-generated content may be incorrect.">
            <a:extLst>
              <a:ext uri="{FF2B5EF4-FFF2-40B4-BE49-F238E27FC236}">
                <a16:creationId xmlns:a16="http://schemas.microsoft.com/office/drawing/2014/main" id="{59F776CC-71F4-1664-F9F0-5642B2BE0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6849" r="-2" b="20387"/>
          <a:stretch>
            <a:fillRect/>
          </a:stretch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12" name="Picture 11" descr="Hands typing on a computer">
            <a:extLst>
              <a:ext uri="{FF2B5EF4-FFF2-40B4-BE49-F238E27FC236}">
                <a16:creationId xmlns:a16="http://schemas.microsoft.com/office/drawing/2014/main" id="{22230B96-8000-4E50-52C4-0E44EE8D4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3093" r="2" b="15065"/>
          <a:stretch>
            <a:fillRect/>
          </a:stretch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7" name="Picture 6" descr="Mechanic working on car engine">
            <a:extLst>
              <a:ext uri="{FF2B5EF4-FFF2-40B4-BE49-F238E27FC236}">
                <a16:creationId xmlns:a16="http://schemas.microsoft.com/office/drawing/2014/main" id="{CACD16FD-F3D6-0C98-BB5E-C96AC80DAF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986"/>
          <a:stretch>
            <a:fillRect/>
          </a:stretch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5" name="Picture 4" descr="Doctor and patient talking">
            <a:extLst>
              <a:ext uri="{FF2B5EF4-FFF2-40B4-BE49-F238E27FC236}">
                <a16:creationId xmlns:a16="http://schemas.microsoft.com/office/drawing/2014/main" id="{220DF276-8635-969C-EB96-42F8EBF532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0" r="2" b="5222"/>
          <a:stretch>
            <a:fillRect/>
          </a:stretch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79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77D5A-55F5-0A8C-6056-33A413821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C1F53F8D-E443-E39A-B307-145021FAC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472704-D602-6B5F-AA49-2440D82C63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135901"/>
              </p:ext>
            </p:extLst>
          </p:nvPr>
        </p:nvGraphicFramePr>
        <p:xfrm>
          <a:off x="1162050" y="1529428"/>
          <a:ext cx="9867899" cy="4693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867899">
                  <a:extLst>
                    <a:ext uri="{9D8B030D-6E8A-4147-A177-3AD203B41FA5}">
                      <a16:colId xmlns:a16="http://schemas.microsoft.com/office/drawing/2014/main" val="2522953589"/>
                    </a:ext>
                  </a:extLst>
                </a:gridCol>
              </a:tblGrid>
              <a:tr h="2091304">
                <a:tc>
                  <a:txBody>
                    <a:bodyPr/>
                    <a:lstStyle/>
                    <a:p>
                      <a:pPr marL="45720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9144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u="none" dirty="0">
                          <a:solidFill>
                            <a:schemeClr val="tx1"/>
                          </a:solidFill>
                        </a:rPr>
                        <a:t>Men, don’t indulge your children</a:t>
                      </a:r>
                    </a:p>
                    <a:p>
                      <a:pPr marL="9144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u="none" dirty="0">
                          <a:solidFill>
                            <a:schemeClr val="tx1"/>
                          </a:solidFill>
                        </a:rPr>
                        <a:t>Men, fight for the honour and virtue of those in your household </a:t>
                      </a:r>
                    </a:p>
                    <a:p>
                      <a:pPr marL="9144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u="none" dirty="0">
                          <a:solidFill>
                            <a:schemeClr val="tx1"/>
                          </a:solidFill>
                        </a:rPr>
                        <a:t>Men, give spiritual leadership to your household</a:t>
                      </a:r>
                    </a:p>
                    <a:p>
                      <a:pPr marL="9144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1" u="none" dirty="0">
                          <a:solidFill>
                            <a:schemeClr val="tx1"/>
                          </a:solidFill>
                        </a:rPr>
                        <a:t>Men, show your household, by your actions and habits, how important God is to you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48738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425EA15-9B63-2E19-B53E-CBC7554BFFAD}"/>
              </a:ext>
            </a:extLst>
          </p:cNvPr>
          <p:cNvSpPr txBox="1"/>
          <p:nvPr/>
        </p:nvSpPr>
        <p:spPr>
          <a:xfrm>
            <a:off x="2743200" y="634652"/>
            <a:ext cx="7211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prstClr val="black"/>
                </a:solidFill>
                <a:latin typeface="Aptos" panose="02110004020202020204"/>
              </a:rPr>
              <a:t>Remedy the Want of Godly Leadership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41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80384-5304-53B5-90ED-237F9DD44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7537A761-FB19-A699-F50F-70FBE9954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314612-7705-5428-9B33-B20D88BA0D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917907"/>
              </p:ext>
            </p:extLst>
          </p:nvPr>
        </p:nvGraphicFramePr>
        <p:xfrm>
          <a:off x="3093601" y="1731420"/>
          <a:ext cx="5834400" cy="318325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834400">
                  <a:extLst>
                    <a:ext uri="{9D8B030D-6E8A-4147-A177-3AD203B41FA5}">
                      <a16:colId xmlns:a16="http://schemas.microsoft.com/office/drawing/2014/main" val="2522953589"/>
                    </a:ext>
                  </a:extLst>
                </a:gridCol>
              </a:tblGrid>
              <a:tr h="1112520">
                <a:tc>
                  <a:txBody>
                    <a:bodyPr/>
                    <a:lstStyle/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  <a:defRPr/>
                      </a:pPr>
                      <a:endParaRPr lang="en-AU" sz="1400" b="1" dirty="0"/>
                    </a:p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  <a:defRPr/>
                      </a:pPr>
                      <a:r>
                        <a:rPr lang="en-AU" sz="3600" b="1" dirty="0">
                          <a:solidFill>
                            <a:schemeClr val="tx1"/>
                          </a:solidFill>
                        </a:rPr>
                        <a:t>Worldliness</a:t>
                      </a:r>
                      <a:endParaRPr lang="en-AU" sz="14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487386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1400" b="1" dirty="0"/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3600" b="1" dirty="0">
                          <a:solidFill>
                            <a:schemeClr val="tx1"/>
                          </a:solidFill>
                        </a:rPr>
                        <a:t>2. Wickedness</a:t>
                      </a:r>
                      <a:endParaRPr lang="en-AU" sz="14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521176"/>
                  </a:ext>
                </a:extLst>
              </a:tr>
              <a:tr h="958215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dirty="0"/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3600" b="1" dirty="0"/>
                        <a:t>3. Want of Leadership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20278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9B6BD56-BF5E-4131-1CED-9ADD53F91443}"/>
              </a:ext>
            </a:extLst>
          </p:cNvPr>
          <p:cNvSpPr txBox="1"/>
          <p:nvPr/>
        </p:nvSpPr>
        <p:spPr>
          <a:xfrm>
            <a:off x="1624136" y="604272"/>
            <a:ext cx="9027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000" b="1" dirty="0">
                <a:solidFill>
                  <a:prstClr val="black"/>
                </a:solidFill>
                <a:latin typeface="Aptos" panose="02110004020202020204"/>
              </a:rPr>
              <a:t>Three threats to our witness:</a:t>
            </a:r>
            <a:endParaRPr kumimoji="0" lang="en-A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045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E529B9-6B1D-921C-0693-A334B8CA6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915814-0932-E4D4-4631-1CE3FDF1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painting of a person holding a stick&#10;&#10;AI-generated content may be incorrect.">
            <a:extLst>
              <a:ext uri="{FF2B5EF4-FFF2-40B4-BE49-F238E27FC236}">
                <a16:creationId xmlns:a16="http://schemas.microsoft.com/office/drawing/2014/main" id="{DD1C8C13-6CF4-3249-D19C-B2CB2FDC2E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381" b="3538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9BC95D-E4F2-7F14-540F-6795E047E5A3}"/>
              </a:ext>
            </a:extLst>
          </p:cNvPr>
          <p:cNvSpPr txBox="1"/>
          <p:nvPr/>
        </p:nvSpPr>
        <p:spPr>
          <a:xfrm>
            <a:off x="304743" y="381371"/>
            <a:ext cx="49800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BIG IDEA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AU" sz="4400" dirty="0">
                <a:solidFill>
                  <a:prstClr val="black"/>
                </a:solidFill>
                <a:latin typeface="Aptos" panose="02110004020202020204"/>
              </a:rPr>
              <a:t>Godly leadership defends against worldly wickedness</a:t>
            </a:r>
          </a:p>
        </p:txBody>
      </p:sp>
    </p:spTree>
    <p:extLst>
      <p:ext uri="{BB962C8B-B14F-4D97-AF65-F5344CB8AC3E}">
        <p14:creationId xmlns:p14="http://schemas.microsoft.com/office/powerpoint/2010/main" val="1319409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DEF477-B11A-0DB8-2485-593FB1BB5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854BB3-D6C9-AACD-7CBB-07328EF0F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painting of a person holding a stick&#10;&#10;AI-generated content may be incorrect.">
            <a:extLst>
              <a:ext uri="{FF2B5EF4-FFF2-40B4-BE49-F238E27FC236}">
                <a16:creationId xmlns:a16="http://schemas.microsoft.com/office/drawing/2014/main" id="{D0018368-49B6-B08E-6EF9-B58B9167FA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381" b="3538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62B695-E54D-6E2A-5681-CBE563634378}"/>
              </a:ext>
            </a:extLst>
          </p:cNvPr>
          <p:cNvSpPr txBox="1"/>
          <p:nvPr/>
        </p:nvSpPr>
        <p:spPr>
          <a:xfrm>
            <a:off x="150607" y="657740"/>
            <a:ext cx="545182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Compromise, Corruption, Cowardice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Genesis 34</a:t>
            </a:r>
          </a:p>
        </p:txBody>
      </p:sp>
    </p:spTree>
    <p:extLst>
      <p:ext uri="{BB962C8B-B14F-4D97-AF65-F5344CB8AC3E}">
        <p14:creationId xmlns:p14="http://schemas.microsoft.com/office/powerpoint/2010/main" val="1245607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ainting of a person holding a stick&#10;&#10;AI-generated content may be incorrect.">
            <a:extLst>
              <a:ext uri="{FF2B5EF4-FFF2-40B4-BE49-F238E27FC236}">
                <a16:creationId xmlns:a16="http://schemas.microsoft.com/office/drawing/2014/main" id="{769BE31D-9DB9-45A5-0D70-4592334633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381" b="35380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C57CDA-D74D-6F17-FDDB-A7293D3689DA}"/>
              </a:ext>
            </a:extLst>
          </p:cNvPr>
          <p:cNvSpPr txBox="1"/>
          <p:nvPr/>
        </p:nvSpPr>
        <p:spPr>
          <a:xfrm>
            <a:off x="150607" y="657740"/>
            <a:ext cx="545182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b="1" dirty="0"/>
              <a:t>Compromise, Corruption, Cowardice</a:t>
            </a:r>
          </a:p>
          <a:p>
            <a:pPr algn="ctr"/>
            <a:r>
              <a:rPr lang="en-AU" sz="4400" dirty="0"/>
              <a:t>Genesis 34</a:t>
            </a:r>
          </a:p>
        </p:txBody>
      </p:sp>
    </p:spTree>
    <p:extLst>
      <p:ext uri="{BB962C8B-B14F-4D97-AF65-F5344CB8AC3E}">
        <p14:creationId xmlns:p14="http://schemas.microsoft.com/office/powerpoint/2010/main" val="2911507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39159-E25B-FA84-B760-9429F4116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E2BBDBB4-E4DC-EFCE-9926-21EC93766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D18BD8D-7CD4-D97B-2C2D-7E30A5040D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446025"/>
              </p:ext>
            </p:extLst>
          </p:nvPr>
        </p:nvGraphicFramePr>
        <p:xfrm>
          <a:off x="1210800" y="1699560"/>
          <a:ext cx="9770400" cy="433996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770400">
                  <a:extLst>
                    <a:ext uri="{9D8B030D-6E8A-4147-A177-3AD203B41FA5}">
                      <a16:colId xmlns:a16="http://schemas.microsoft.com/office/drawing/2014/main" val="2522953589"/>
                    </a:ext>
                  </a:extLst>
                </a:gridCol>
              </a:tblGrid>
              <a:tr h="1105633">
                <a:tc>
                  <a:txBody>
                    <a:bodyPr/>
                    <a:lstStyle/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  <a:defRPr/>
                      </a:pPr>
                      <a:endParaRPr lang="en-AU" sz="1400" b="0" dirty="0"/>
                    </a:p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  <a:defRPr/>
                      </a:pPr>
                      <a:r>
                        <a:rPr lang="en-AU" sz="3200" b="0" dirty="0">
                          <a:solidFill>
                            <a:schemeClr val="tx1"/>
                          </a:solidFill>
                        </a:rPr>
                        <a:t>Crime (34:1-4)  - </a:t>
                      </a:r>
                      <a:r>
                        <a:rPr lang="en-AU" sz="3200" b="1" dirty="0">
                          <a:solidFill>
                            <a:schemeClr val="tx1"/>
                          </a:solidFill>
                        </a:rPr>
                        <a:t>‘Dinah violated’ </a:t>
                      </a:r>
                      <a:r>
                        <a:rPr lang="en-AU" sz="3200" b="0" dirty="0">
                          <a:solidFill>
                            <a:schemeClr val="tx1"/>
                          </a:solidFill>
                        </a:rPr>
                        <a:t>(34:2)</a:t>
                      </a:r>
                      <a:endParaRPr lang="en-AU" sz="3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487386"/>
                  </a:ext>
                </a:extLst>
              </a:tr>
              <a:tr h="107811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1400" b="0" dirty="0"/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3200" b="0" dirty="0">
                          <a:solidFill>
                            <a:schemeClr val="tx1"/>
                          </a:solidFill>
                        </a:rPr>
                        <a:t>2. Deceitful Plots (34:5-24)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14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521176"/>
                  </a:ext>
                </a:extLst>
              </a:tr>
              <a:tr h="107811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0" u="sng" dirty="0"/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3200" b="0" u="none" dirty="0"/>
                        <a:t>3. Crimes (34:25-29)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67271"/>
                  </a:ext>
                </a:extLst>
              </a:tr>
              <a:tr h="107811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0" u="none" dirty="0"/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3200" b="0" u="none" dirty="0"/>
                        <a:t>4. Justification (34:30-31) - </a:t>
                      </a:r>
                      <a:r>
                        <a:rPr lang="en-AU" sz="3200" b="1" u="none" dirty="0"/>
                        <a:t>‘Dinah violated’</a:t>
                      </a:r>
                      <a:r>
                        <a:rPr lang="en-AU" sz="3600" b="1" u="none" dirty="0"/>
                        <a:t> </a:t>
                      </a:r>
                      <a:r>
                        <a:rPr lang="en-AU" sz="3200" b="0" u="none" dirty="0"/>
                        <a:t>(34:31)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0" u="none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19184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6AB1932-44D3-36ED-1471-0D00C7A96A20}"/>
              </a:ext>
            </a:extLst>
          </p:cNvPr>
          <p:cNvSpPr txBox="1"/>
          <p:nvPr/>
        </p:nvSpPr>
        <p:spPr>
          <a:xfrm>
            <a:off x="3250085" y="627440"/>
            <a:ext cx="5440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000" b="1" dirty="0">
                <a:solidFill>
                  <a:prstClr val="black"/>
                </a:solidFill>
                <a:latin typeface="Aptos" panose="02110004020202020204"/>
              </a:rPr>
              <a:t>Genesis 34</a:t>
            </a:r>
            <a:endParaRPr kumimoji="0" lang="en-A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141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CB70E-9357-55B2-4A79-1E7418DE7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A1261A92-BAFC-9CD9-7FA3-C6AB237DA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4D3637B-FA89-C039-0889-9DD5A3DEF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512092"/>
              </p:ext>
            </p:extLst>
          </p:nvPr>
        </p:nvGraphicFramePr>
        <p:xfrm>
          <a:off x="494400" y="1845870"/>
          <a:ext cx="11349600" cy="39928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091273">
                  <a:extLst>
                    <a:ext uri="{9D8B030D-6E8A-4147-A177-3AD203B41FA5}">
                      <a16:colId xmlns:a16="http://schemas.microsoft.com/office/drawing/2014/main" val="2522953589"/>
                    </a:ext>
                  </a:extLst>
                </a:gridCol>
                <a:gridCol w="6258327">
                  <a:extLst>
                    <a:ext uri="{9D8B030D-6E8A-4147-A177-3AD203B41FA5}">
                      <a16:colId xmlns:a16="http://schemas.microsoft.com/office/drawing/2014/main" val="2921858515"/>
                    </a:ext>
                  </a:extLst>
                </a:gridCol>
              </a:tblGrid>
              <a:tr h="512691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2800" b="1" u="none" dirty="0">
                          <a:solidFill>
                            <a:schemeClr val="tx1"/>
                          </a:solidFill>
                        </a:rPr>
                        <a:t>Hamor &amp; Shechem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2800" b="1" u="none" dirty="0">
                          <a:solidFill>
                            <a:schemeClr val="tx1"/>
                          </a:solidFill>
                        </a:rPr>
                        <a:t>Jacob’s Boys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174448"/>
                  </a:ext>
                </a:extLst>
              </a:tr>
              <a:tr h="240426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179388" marR="0" lvl="1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 Have no remorse</a:t>
                      </a:r>
                    </a:p>
                    <a:p>
                      <a:pPr marL="179388" marR="0" lvl="1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 Hold Dinah hostage (34:26)</a:t>
                      </a:r>
                    </a:p>
                    <a:p>
                      <a:pPr marL="179388" marR="0" lvl="1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 Misrepresent the deal to their people (or to Jacob’s boys)</a:t>
                      </a:r>
                    </a:p>
                    <a:p>
                      <a:pPr marL="179388" marR="0" lvl="1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79388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 Are greedy for gain (34:23)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79388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266700" algn="l"/>
                        </a:tabLst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266700" marR="0" lvl="1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66700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 Are deceitful (34:13)</a:t>
                      </a:r>
                    </a:p>
                    <a:p>
                      <a:pPr marL="266700" marR="0" lvl="1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66700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 Desecrate the covenant sign (Gen 17)</a:t>
                      </a:r>
                    </a:p>
                    <a:p>
                      <a:pPr marL="266700" marR="0" lvl="1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266700" algn="l"/>
                        </a:tabLst>
                        <a:defRPr/>
                      </a:pPr>
                      <a:r>
                        <a:rPr lang="en-AU" sz="2800" b="0" u="none" dirty="0">
                          <a:solidFill>
                            <a:schemeClr val="tx1"/>
                          </a:solidFill>
                        </a:rPr>
                        <a:t> Are greedy for gain (34:26-29)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4755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CE5720F-CF55-426A-7241-27BE06D96336}"/>
              </a:ext>
            </a:extLst>
          </p:cNvPr>
          <p:cNvSpPr txBox="1"/>
          <p:nvPr/>
        </p:nvSpPr>
        <p:spPr>
          <a:xfrm>
            <a:off x="2260321" y="837225"/>
            <a:ext cx="7812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Deceitful and Despicable Negotiations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896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0ED9A-DCD8-6160-54CD-59A18EE58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F0020521-A6AE-72FE-C0C0-E43BA5A78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356BE06-EF2F-10C3-AA41-AB5689A5F3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285512"/>
              </p:ext>
            </p:extLst>
          </p:nvPr>
        </p:nvGraphicFramePr>
        <p:xfrm>
          <a:off x="2086200" y="1881391"/>
          <a:ext cx="8019600" cy="33070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019600">
                  <a:extLst>
                    <a:ext uri="{9D8B030D-6E8A-4147-A177-3AD203B41FA5}">
                      <a16:colId xmlns:a16="http://schemas.microsoft.com/office/drawing/2014/main" val="2522953589"/>
                    </a:ext>
                  </a:extLst>
                </a:gridCol>
              </a:tblGrid>
              <a:tr h="3185040">
                <a:tc>
                  <a:txBody>
                    <a:bodyPr/>
                    <a:lstStyle/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  <a:defRPr/>
                      </a:pPr>
                      <a:endParaRPr lang="en-AU" sz="1400" b="1" dirty="0"/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dirty="0"/>
                    </a:p>
                    <a:p>
                      <a:pPr marL="42862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3200" b="0" u="none" dirty="0">
                          <a:solidFill>
                            <a:schemeClr val="tx1"/>
                          </a:solidFill>
                        </a:rPr>
                        <a:t>Dinah was </a:t>
                      </a:r>
                      <a:r>
                        <a:rPr lang="en-AU" sz="3200" b="1" u="none" dirty="0">
                          <a:solidFill>
                            <a:schemeClr val="tx1"/>
                          </a:solidFill>
                        </a:rPr>
                        <a:t>‘taken’ </a:t>
                      </a:r>
                      <a:r>
                        <a:rPr lang="en-AU" sz="3200" b="0" u="none" dirty="0">
                          <a:solidFill>
                            <a:schemeClr val="tx1"/>
                          </a:solidFill>
                        </a:rPr>
                        <a:t>(34:2), so…</a:t>
                      </a:r>
                    </a:p>
                    <a:p>
                      <a:pPr marL="42862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1800" b="0" u="none" dirty="0">
                        <a:solidFill>
                          <a:schemeClr val="tx1"/>
                        </a:solidFill>
                      </a:endParaRPr>
                    </a:p>
                    <a:p>
                      <a:pPr marL="500062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0" u="none" dirty="0">
                          <a:solidFill>
                            <a:schemeClr val="tx1"/>
                          </a:solidFill>
                        </a:rPr>
                        <a:t>Simeon and Levi </a:t>
                      </a:r>
                      <a:r>
                        <a:rPr lang="en-AU" sz="3200" b="1" u="none" dirty="0">
                          <a:solidFill>
                            <a:schemeClr val="tx1"/>
                          </a:solidFill>
                        </a:rPr>
                        <a:t>‘take’ </a:t>
                      </a:r>
                      <a:r>
                        <a:rPr lang="en-AU" sz="3200" b="0" u="none" dirty="0">
                          <a:solidFill>
                            <a:schemeClr val="tx1"/>
                          </a:solidFill>
                        </a:rPr>
                        <a:t>swords (34:25)</a:t>
                      </a:r>
                    </a:p>
                    <a:p>
                      <a:pPr marL="500062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0" u="none" dirty="0">
                          <a:solidFill>
                            <a:schemeClr val="tx1"/>
                          </a:solidFill>
                        </a:rPr>
                        <a:t>Simeon and Levi </a:t>
                      </a:r>
                      <a:r>
                        <a:rPr lang="en-AU" sz="3200" b="1" u="none" dirty="0">
                          <a:solidFill>
                            <a:schemeClr val="tx1"/>
                          </a:solidFill>
                        </a:rPr>
                        <a:t>‘take’ </a:t>
                      </a:r>
                      <a:r>
                        <a:rPr lang="en-AU" sz="3200" b="0" u="none" dirty="0">
                          <a:solidFill>
                            <a:schemeClr val="tx1"/>
                          </a:solidFill>
                        </a:rPr>
                        <a:t>Dinah (34:26)</a:t>
                      </a:r>
                    </a:p>
                    <a:p>
                      <a:pPr marL="500062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3200" b="0" u="none" dirty="0">
                          <a:solidFill>
                            <a:schemeClr val="tx1"/>
                          </a:solidFill>
                        </a:rPr>
                        <a:t>The boys </a:t>
                      </a:r>
                      <a:r>
                        <a:rPr lang="en-AU" sz="3200" b="1" u="none" dirty="0">
                          <a:solidFill>
                            <a:schemeClr val="tx1"/>
                          </a:solidFill>
                        </a:rPr>
                        <a:t>‘take’ </a:t>
                      </a:r>
                      <a:r>
                        <a:rPr lang="en-AU" sz="3200" b="0" u="none" dirty="0">
                          <a:solidFill>
                            <a:schemeClr val="tx1"/>
                          </a:solidFill>
                        </a:rPr>
                        <a:t>the town’s booty (34:28)</a:t>
                      </a:r>
                    </a:p>
                    <a:p>
                      <a:pPr marL="500062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48738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3565A95-A5B1-9D2F-D9A2-7C8A431DC464}"/>
              </a:ext>
            </a:extLst>
          </p:cNvPr>
          <p:cNvSpPr txBox="1"/>
          <p:nvPr/>
        </p:nvSpPr>
        <p:spPr>
          <a:xfrm>
            <a:off x="3209631" y="846979"/>
            <a:ext cx="5440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000" b="1" dirty="0">
                <a:solidFill>
                  <a:prstClr val="black"/>
                </a:solidFill>
                <a:latin typeface="Aptos" panose="02110004020202020204"/>
              </a:rPr>
              <a:t>Poetic Justice</a:t>
            </a:r>
            <a:endParaRPr kumimoji="0" lang="en-A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DD0E47-2182-E56B-4AB5-D938BB1BC3C4}"/>
              </a:ext>
            </a:extLst>
          </p:cNvPr>
          <p:cNvSpPr txBox="1"/>
          <p:nvPr/>
        </p:nvSpPr>
        <p:spPr>
          <a:xfrm>
            <a:off x="5508000" y="5716474"/>
            <a:ext cx="488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black"/>
                </a:solidFill>
                <a:latin typeface="Aptos" panose="02110004020202020204"/>
              </a:rPr>
              <a:t>Adapted from Kuruvilla, Genesis, p.426</a:t>
            </a:r>
            <a:endParaRPr kumimoji="0" lang="en-A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94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A7A63-AAF6-8CA1-B96E-27CC21311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761B0082-C61F-F3B0-B0F1-CE141CCBA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4751BB3-C8F5-7155-7AD0-EA3B781D3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936752"/>
              </p:ext>
            </p:extLst>
          </p:nvPr>
        </p:nvGraphicFramePr>
        <p:xfrm>
          <a:off x="2086200" y="2160360"/>
          <a:ext cx="8181000" cy="31850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181000">
                  <a:extLst>
                    <a:ext uri="{9D8B030D-6E8A-4147-A177-3AD203B41FA5}">
                      <a16:colId xmlns:a16="http://schemas.microsoft.com/office/drawing/2014/main" val="2522953589"/>
                    </a:ext>
                  </a:extLst>
                </a:gridCol>
              </a:tblGrid>
              <a:tr h="3185040">
                <a:tc>
                  <a:txBody>
                    <a:bodyPr/>
                    <a:lstStyle/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  <a:defRPr/>
                      </a:pPr>
                      <a:endParaRPr lang="en-AU" sz="1400" b="1" dirty="0"/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dirty="0"/>
                    </a:p>
                    <a:p>
                      <a:pPr marL="42862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3200" b="0" u="none" dirty="0">
                          <a:solidFill>
                            <a:schemeClr val="tx1"/>
                          </a:solidFill>
                        </a:rPr>
                        <a:t>“The ironic outcome is that, to avenge the taking of a woman by force, the sons of Jacob do exactly that themselves, rounding up all the town’s women after killing their husbands (34:29)”</a:t>
                      </a:r>
                      <a:endParaRPr lang="en-AU" sz="800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48738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F464B5C-508A-BAFC-6EC3-FEF57F52CF7E}"/>
              </a:ext>
            </a:extLst>
          </p:cNvPr>
          <p:cNvSpPr txBox="1"/>
          <p:nvPr/>
        </p:nvSpPr>
        <p:spPr>
          <a:xfrm>
            <a:off x="3170885" y="1203440"/>
            <a:ext cx="5440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000" b="1" dirty="0">
                <a:solidFill>
                  <a:prstClr val="black"/>
                </a:solidFill>
                <a:latin typeface="Aptos" panose="02110004020202020204"/>
              </a:rPr>
              <a:t>Ugly Irony</a:t>
            </a:r>
            <a:endParaRPr kumimoji="0" lang="en-A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34359-37B6-DD39-422A-BCC1C4418217}"/>
              </a:ext>
            </a:extLst>
          </p:cNvPr>
          <p:cNvSpPr txBox="1"/>
          <p:nvPr/>
        </p:nvSpPr>
        <p:spPr>
          <a:xfrm>
            <a:off x="7092000" y="4945290"/>
            <a:ext cx="322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Kuruvilla, Genesis, p.427</a:t>
            </a:r>
          </a:p>
        </p:txBody>
      </p:sp>
    </p:spTree>
    <p:extLst>
      <p:ext uri="{BB962C8B-B14F-4D97-AF65-F5344CB8AC3E}">
        <p14:creationId xmlns:p14="http://schemas.microsoft.com/office/powerpoint/2010/main" val="4017072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B534B-91D3-B563-7035-2705DEBDB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paper with a rough surface&#10;&#10;AI-generated content may be incorrect.">
            <a:extLst>
              <a:ext uri="{FF2B5EF4-FFF2-40B4-BE49-F238E27FC236}">
                <a16:creationId xmlns:a16="http://schemas.microsoft.com/office/drawing/2014/main" id="{33457B83-66E0-B535-244A-E2CD6A710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871CEF-0B79-F5FE-FF21-DB1406799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512883"/>
              </p:ext>
            </p:extLst>
          </p:nvPr>
        </p:nvGraphicFramePr>
        <p:xfrm>
          <a:off x="828675" y="1346190"/>
          <a:ext cx="10395973" cy="477838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445750">
                  <a:extLst>
                    <a:ext uri="{9D8B030D-6E8A-4147-A177-3AD203B41FA5}">
                      <a16:colId xmlns:a16="http://schemas.microsoft.com/office/drawing/2014/main" val="2522953589"/>
                    </a:ext>
                  </a:extLst>
                </a:gridCol>
                <a:gridCol w="2950223">
                  <a:extLst>
                    <a:ext uri="{9D8B030D-6E8A-4147-A177-3AD203B41FA5}">
                      <a16:colId xmlns:a16="http://schemas.microsoft.com/office/drawing/2014/main" val="2695451805"/>
                    </a:ext>
                  </a:extLst>
                </a:gridCol>
              </a:tblGrid>
              <a:tr h="3510826">
                <a:tc>
                  <a:txBody>
                    <a:bodyPr/>
                    <a:lstStyle/>
                    <a:p>
                      <a:pPr marL="971550" marR="0" lvl="1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  <a:defRPr/>
                      </a:pPr>
                      <a:endParaRPr lang="en-AU" sz="1400" b="1" dirty="0"/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800" b="1" dirty="0"/>
                    </a:p>
                    <a:p>
                      <a:pPr marL="42862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2800" b="1" u="none" dirty="0">
                          <a:solidFill>
                            <a:schemeClr val="tx1"/>
                          </a:solidFill>
                        </a:rPr>
                        <a:t>The villains in this story (almost everyone!):</a:t>
                      </a:r>
                    </a:p>
                    <a:p>
                      <a:pPr marL="42862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1800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895350" marR="0" lvl="2" indent="-533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>
                          <a:tab pos="895350" algn="l"/>
                        </a:tabLst>
                        <a:defRPr/>
                      </a:pPr>
                      <a:r>
                        <a:rPr lang="en-AU" sz="2800" b="1" u="none" dirty="0">
                          <a:solidFill>
                            <a:schemeClr val="tx1"/>
                          </a:solidFill>
                        </a:rPr>
                        <a:t>Shechem’s disgraceful act against Dinah (34:2,7)</a:t>
                      </a:r>
                    </a:p>
                    <a:p>
                      <a:pPr marL="895350" marR="0" lvl="2" indent="-533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>
                          <a:tab pos="895350" algn="l"/>
                        </a:tabLst>
                        <a:defRPr/>
                      </a:pPr>
                      <a:r>
                        <a:rPr lang="en-AU" sz="2800" b="1" u="none" dirty="0">
                          <a:solidFill>
                            <a:schemeClr val="tx1"/>
                          </a:solidFill>
                        </a:rPr>
                        <a:t>Hamor’s deceitful negotiations (34:26)</a:t>
                      </a:r>
                    </a:p>
                    <a:p>
                      <a:pPr marL="895350" marR="0" lvl="2" indent="-533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>
                          <a:tab pos="895350" algn="l"/>
                        </a:tabLst>
                        <a:defRPr/>
                      </a:pPr>
                      <a:r>
                        <a:rPr lang="en-AU" sz="2800" b="1" u="none" dirty="0">
                          <a:solidFill>
                            <a:schemeClr val="tx1"/>
                          </a:solidFill>
                        </a:rPr>
                        <a:t>Jacob’s sons’ heinous crimes (34:25-29)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0062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AU" sz="1600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500062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AU" sz="1600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500062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AU" sz="1600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500062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AU" sz="800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500062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AU" sz="800" b="1" u="none" dirty="0">
                        <a:solidFill>
                          <a:schemeClr val="tx1"/>
                        </a:solidFill>
                      </a:endParaRPr>
                    </a:p>
                    <a:p>
                      <a:pPr marL="500062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AU" sz="2800" b="1" u="none" dirty="0">
                          <a:solidFill>
                            <a:schemeClr val="tx1"/>
                          </a:solidFill>
                        </a:rPr>
                        <a:t>Toxic Masculinity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487386"/>
                  </a:ext>
                </a:extLst>
              </a:tr>
              <a:tr h="1267559">
                <a:tc>
                  <a:txBody>
                    <a:bodyPr/>
                    <a:lstStyle/>
                    <a:p>
                      <a:pPr marL="895350" marR="0" lvl="2" indent="-542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>
                          <a:tab pos="895350" algn="l"/>
                        </a:tabLst>
                        <a:defRPr/>
                      </a:pPr>
                      <a:r>
                        <a:rPr lang="en-AU" sz="2800" b="1" u="none" dirty="0">
                          <a:solidFill>
                            <a:schemeClr val="tx1"/>
                          </a:solidFill>
                        </a:rPr>
                        <a:t>4.    Jacob’s incredibly poor, apathetic leadership</a:t>
                      </a:r>
                      <a:endParaRPr lang="en-AU" sz="1600" b="1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500062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AU" sz="2800" b="1" u="none" dirty="0">
                          <a:solidFill>
                            <a:schemeClr val="tx1"/>
                          </a:solidFill>
                        </a:rPr>
                        <a:t>Passive Masculinity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698943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EC0E895-7CF5-E3E9-8F24-46AB5F508773}"/>
              </a:ext>
            </a:extLst>
          </p:cNvPr>
          <p:cNvSpPr txBox="1"/>
          <p:nvPr/>
        </p:nvSpPr>
        <p:spPr>
          <a:xfrm>
            <a:off x="3222739" y="276351"/>
            <a:ext cx="5440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When God is Left Out</a:t>
            </a:r>
            <a:endParaRPr kumimoji="0" lang="en-A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68B22929-7E1B-9AA2-BD4F-3FEC2A2F33D4}"/>
              </a:ext>
            </a:extLst>
          </p:cNvPr>
          <p:cNvSpPr/>
          <p:nvPr/>
        </p:nvSpPr>
        <p:spPr>
          <a:xfrm>
            <a:off x="8334375" y="2642461"/>
            <a:ext cx="328680" cy="1824764"/>
          </a:xfrm>
          <a:prstGeom prst="rightBrace">
            <a:avLst>
              <a:gd name="adj1" fmla="val 99022"/>
              <a:gd name="adj2" fmla="val 50000"/>
            </a:avLst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174879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3EC2C4-6968-C2BB-C8E7-C40CB5D61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ainting of a person holding a stick&#10;&#10;AI-generated content may be incorrect.">
            <a:extLst>
              <a:ext uri="{FF2B5EF4-FFF2-40B4-BE49-F238E27FC236}">
                <a16:creationId xmlns:a16="http://schemas.microsoft.com/office/drawing/2014/main" id="{E871F721-C972-FC29-290D-17F6D9A84C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8375" b="3537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DFE986-11A2-CAE4-722D-8BB4CD7D16F2}"/>
              </a:ext>
            </a:extLst>
          </p:cNvPr>
          <p:cNvSpPr txBox="1"/>
          <p:nvPr/>
        </p:nvSpPr>
        <p:spPr>
          <a:xfrm>
            <a:off x="2068457" y="1242074"/>
            <a:ext cx="9047217" cy="31775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6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Three threats to our witness </a:t>
            </a:r>
            <a:endParaRPr kumimoji="0" lang="en-US" sz="60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91467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54350</TotalTime>
  <Words>711</Words>
  <Application>Microsoft Office PowerPoint</Application>
  <PresentationFormat>Widescreen</PresentationFormat>
  <Paragraphs>183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greg burgess</dc:creator>
  <cp:lastModifiedBy>greg b</cp:lastModifiedBy>
  <cp:revision>30</cp:revision>
  <dcterms:created xsi:type="dcterms:W3CDTF">2025-04-29T08:17:59Z</dcterms:created>
  <dcterms:modified xsi:type="dcterms:W3CDTF">2025-08-31T00:04:52Z</dcterms:modified>
</cp:coreProperties>
</file>